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y="6858000" cx="12192000"/>
  <p:notesSz cx="6858000" cy="9144000"/>
  <p:embeddedFontLst>
    <p:embeddedFont>
      <p:font typeface="Lora Medium"/>
      <p:regular r:id="rId116"/>
      <p:bold r:id="rId117"/>
      <p:italic r:id="rId118"/>
      <p:boldItalic r:id="rId119"/>
    </p:embeddedFont>
    <p:embeddedFont>
      <p:font typeface="Abril Fatface"/>
      <p:regular r:id="rId120"/>
    </p:embeddedFont>
    <p:embeddedFont>
      <p:font typeface="Griffy"/>
      <p:regular r:id="rId121"/>
    </p:embeddedFont>
    <p:embeddedFont>
      <p:font typeface="Poppins"/>
      <p:regular r:id="rId122"/>
      <p:bold r:id="rId123"/>
      <p:italic r:id="rId124"/>
      <p:boldItalic r:id="rId125"/>
    </p:embeddedFont>
    <p:embeddedFont>
      <p:font typeface="Lato"/>
      <p:regular r:id="rId126"/>
      <p:bold r:id="rId127"/>
      <p:italic r:id="rId128"/>
      <p:boldItalic r:id="rId129"/>
    </p:embeddedFont>
    <p:embeddedFont>
      <p:font typeface="Barlow Condensed"/>
      <p:regular r:id="rId130"/>
      <p:bold r:id="rId131"/>
      <p:italic r:id="rId132"/>
      <p:boldItalic r:id="rId133"/>
    </p:embeddedFont>
    <p:embeddedFont>
      <p:font typeface="Lora"/>
      <p:regular r:id="rId134"/>
      <p:bold r:id="rId135"/>
      <p:italic r:id="rId136"/>
      <p:boldItalic r:id="rId137"/>
    </p:embeddedFont>
    <p:embeddedFont>
      <p:font typeface="IBM Plex Mono"/>
      <p:regular r:id="rId138"/>
      <p:bold r:id="rId139"/>
      <p:italic r:id="rId140"/>
      <p:boldItalic r:id="rId141"/>
    </p:embeddedFont>
    <p:embeddedFont>
      <p:font typeface="Barlow"/>
      <p:regular r:id="rId142"/>
      <p:bold r:id="rId143"/>
      <p:italic r:id="rId144"/>
      <p:boldItalic r:id="rId145"/>
    </p:embeddedFont>
    <p:embeddedFont>
      <p:font typeface="Homemade Apple"/>
      <p:regular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76E207-C5CC-4C8C-AB1B-6769AD8BE1EC}">
  <a:tblStyle styleId="{D076E207-C5CC-4C8C-AB1B-6769AD8BE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Lato-boldItalic.fntdata"/><Relationship Id="rId128" Type="http://schemas.openxmlformats.org/officeDocument/2006/relationships/font" Target="fonts/Lato-italic.fntdata"/><Relationship Id="rId127" Type="http://schemas.openxmlformats.org/officeDocument/2006/relationships/font" Target="fonts/Lato-bold.fntdata"/><Relationship Id="rId126" Type="http://schemas.openxmlformats.org/officeDocument/2006/relationships/font" Target="fonts/Lato-regular.fntdata"/><Relationship Id="rId26" Type="http://schemas.openxmlformats.org/officeDocument/2006/relationships/slide" Target="slides/slide20.xml"/><Relationship Id="rId121" Type="http://schemas.openxmlformats.org/officeDocument/2006/relationships/font" Target="fonts/Griffy-regular.fntdata"/><Relationship Id="rId25" Type="http://schemas.openxmlformats.org/officeDocument/2006/relationships/slide" Target="slides/slide19.xml"/><Relationship Id="rId120" Type="http://schemas.openxmlformats.org/officeDocument/2006/relationships/font" Target="fonts/AbrilFatfac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Poppins-boldItalic.fntdata"/><Relationship Id="rId29" Type="http://schemas.openxmlformats.org/officeDocument/2006/relationships/slide" Target="slides/slide23.xml"/><Relationship Id="rId124" Type="http://schemas.openxmlformats.org/officeDocument/2006/relationships/font" Target="fonts/Poppins-italic.fntdata"/><Relationship Id="rId123" Type="http://schemas.openxmlformats.org/officeDocument/2006/relationships/font" Target="fonts/Poppins-bold.fntdata"/><Relationship Id="rId122" Type="http://schemas.openxmlformats.org/officeDocument/2006/relationships/font" Target="fonts/Poppins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LoraMedium-italic.fntdata"/><Relationship Id="rId117" Type="http://schemas.openxmlformats.org/officeDocument/2006/relationships/font" Target="fonts/LoraMedium-bold.fntdata"/><Relationship Id="rId116" Type="http://schemas.openxmlformats.org/officeDocument/2006/relationships/font" Target="fonts/LoraMedium-regular.fntdata"/><Relationship Id="rId115" Type="http://schemas.openxmlformats.org/officeDocument/2006/relationships/slide" Target="slides/slide109.xml"/><Relationship Id="rId119" Type="http://schemas.openxmlformats.org/officeDocument/2006/relationships/font" Target="fonts/LoraMedium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Barlow-bold.fntdata"/><Relationship Id="rId142" Type="http://schemas.openxmlformats.org/officeDocument/2006/relationships/font" Target="fonts/Barlow-regular.fntdata"/><Relationship Id="rId141" Type="http://schemas.openxmlformats.org/officeDocument/2006/relationships/font" Target="fonts/IBMPlexMono-boldItalic.fntdata"/><Relationship Id="rId140" Type="http://schemas.openxmlformats.org/officeDocument/2006/relationships/font" Target="fonts/IBMPlex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46" Type="http://schemas.openxmlformats.org/officeDocument/2006/relationships/font" Target="fonts/HomemadeApple-regular.fntdata"/><Relationship Id="rId7" Type="http://schemas.openxmlformats.org/officeDocument/2006/relationships/slide" Target="slides/slide1.xml"/><Relationship Id="rId145" Type="http://schemas.openxmlformats.org/officeDocument/2006/relationships/font" Target="fonts/Barlow-boldItalic.fntdata"/><Relationship Id="rId8" Type="http://schemas.openxmlformats.org/officeDocument/2006/relationships/slide" Target="slides/slide2.xml"/><Relationship Id="rId144" Type="http://schemas.openxmlformats.org/officeDocument/2006/relationships/font" Target="fonts/Barlow-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IBMPlexMono-bold.fntdata"/><Relationship Id="rId138" Type="http://schemas.openxmlformats.org/officeDocument/2006/relationships/font" Target="fonts/IBMPlexMono-regular.fntdata"/><Relationship Id="rId137" Type="http://schemas.openxmlformats.org/officeDocument/2006/relationships/font" Target="fonts/Lora-boldItalic.fntdata"/><Relationship Id="rId132" Type="http://schemas.openxmlformats.org/officeDocument/2006/relationships/font" Target="fonts/BarlowCondensed-italic.fntdata"/><Relationship Id="rId131" Type="http://schemas.openxmlformats.org/officeDocument/2006/relationships/font" Target="fonts/BarlowCondensed-bold.fntdata"/><Relationship Id="rId130" Type="http://schemas.openxmlformats.org/officeDocument/2006/relationships/font" Target="fonts/BarlowCondensed-regular.fntdata"/><Relationship Id="rId136" Type="http://schemas.openxmlformats.org/officeDocument/2006/relationships/font" Target="fonts/Lora-italic.fntdata"/><Relationship Id="rId135" Type="http://schemas.openxmlformats.org/officeDocument/2006/relationships/font" Target="fonts/Lora-bold.fntdata"/><Relationship Id="rId134" Type="http://schemas.openxmlformats.org/officeDocument/2006/relationships/font" Target="fonts/Lora-regular.fntdata"/><Relationship Id="rId133" Type="http://schemas.openxmlformats.org/officeDocument/2006/relationships/font" Target="fonts/BarlowCondensed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a6180290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3a6180290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f46cfd0f22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f46cfd0f2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f46cfd0f22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f46cfd0f22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f46cfd0f2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f46cfd0f2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f46cfd0f22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" name="Google Shape;3006;gf46cfd0f2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f46cfd0f2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f46cfd0f2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a073618e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2" name="Google Shape;3022;ga073618e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13a2067b9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13a2067b9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3a6a164f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3a6a164f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a073618e6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a073618e6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3a6180290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3a6180290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3a6180290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3a6180290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a6180290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3a6180290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a6180290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3a6180290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a618029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3a618029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3a6180290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3a6180290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3a6180290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3a6180290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a618029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3a618029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680c863d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680c863d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a6180290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a6180290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a618029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a618029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3680c863d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3680c863d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a2067b9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a2067b9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a073618e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a073618e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a2067b997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3a2067b997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3a2067b9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3a2067b9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a2067b997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a2067b997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3a2067b997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3a2067b99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aefabff3a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aefabff3a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3a2067b997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3a2067b997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3a2067b997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3a2067b997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3aefabff3a_1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3aefabff3a_1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3a29d1f2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3a29d1f2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3a4158eaec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3a4158eaec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3ba8bb7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3ba8bb7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ba8bb72f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3ba8bb72f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3a4158eae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3a4158eae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457a532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f457a532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bba1c08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13bba1c08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3bba1c08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3bba1c08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3bba1c082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3bba1c082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3bba1c082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13bba1c082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3bba1c082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3bba1c082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3bba1c082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3bba1c082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3bba1c082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3bba1c082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3a4158eae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3a4158eae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3a4158eae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3a4158eae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a4158eaec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3a4158eae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073618e6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073618e6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3a4158eae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3a4158eae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3a4158eae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3a4158eae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3a4158eae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3a4158eae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3bba1c082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3bba1c082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3bba1c082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3bba1c082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3a29d1f2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13a29d1f2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3a29d1f2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3a29d1f2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a29d1f22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a29d1f22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3a29d1f22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3a29d1f22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3a29d1f2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3a29d1f2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3680c863d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3680c863d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3bba8f99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3bba8f99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3bba8f99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13bba8f99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3a29d1f22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13a29d1f22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3bba8f99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3bba8f99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bba8f99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bba8f99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3a6a1650b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3a6a1650b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13a6a1650b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13a6a1650b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a6a1650b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a6a1650b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3a6a1650b9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3a6a1650b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3a6a1650b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3a6a1650b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3680c863d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3680c863d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3a6a1650b9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13a6a1650b9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3bf286fc9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13bf286fc9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3aefabff3a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3aefabff3a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a073618e6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a073618e6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f46cfd0f2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f46cfd0f2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3a6180290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3a6180290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13a6180290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13a6180290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13a6180290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13a6180290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46cfd0f2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f46cfd0f2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13bba8f995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13bba8f995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3a6180290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3a6180290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13a6a1650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13a6a1650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f46cfd0f2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f46cfd0f2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f46cfd0f2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f46cfd0f2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f46cfd0f2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f46cfd0f2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f46cfd0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f46cfd0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13a6a1650b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13a6a1650b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f46cfd0f2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f46cfd0f2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f46cfd0f2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f46cfd0f2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f46cfd0f2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f46cfd0f2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f46cfd0f2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f46cfd0f2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a6180290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a6180290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f46cfd0f2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f46cfd0f2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f46cfd0f2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f46cfd0f2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f46cfd0f2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f46cfd0f2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f46cfd0f22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f46cfd0f22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f46cfd0f2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f46cfd0f2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f46cfd0f2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f46cfd0f2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f46cfd0f22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f46cfd0f22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f46cfd0f22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f46cfd0f22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f46cfd0f2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f46cfd0f2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f46cfd0f2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f46cfd0f2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2646325" y="2452800"/>
            <a:ext cx="7683600" cy="194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Lora"/>
              <a:buNone/>
              <a:defRPr sz="52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646325" y="4296900"/>
            <a:ext cx="76836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Lora Medium"/>
              <a:buNone/>
              <a:defRPr>
                <a:latin typeface="Lora Medium"/>
                <a:ea typeface="Lora Medium"/>
                <a:cs typeface="Lora Medium"/>
                <a:sym typeface="Lora Medium"/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descr="Power outline" id="13" name="Google Shape;13;p2"/>
          <p:cNvGrpSpPr/>
          <p:nvPr/>
        </p:nvGrpSpPr>
        <p:grpSpPr>
          <a:xfrm rot="-5400000">
            <a:off x="10180694" y="5030484"/>
            <a:ext cx="1475905" cy="1639441"/>
            <a:chOff x="5753006" y="3038475"/>
            <a:chExt cx="685957" cy="761999"/>
          </a:xfrm>
        </p:grpSpPr>
        <p:sp>
          <p:nvSpPr>
            <p:cNvPr id="14" name="Google Shape;14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278448" y="5744007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43056" y="175991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21416" y="2149333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9" name="Google Shape;19;p2"/>
          <p:cNvGrpSpPr/>
          <p:nvPr/>
        </p:nvGrpSpPr>
        <p:grpSpPr>
          <a:xfrm>
            <a:off x="10639255" y="1831360"/>
            <a:ext cx="1099109" cy="1220951"/>
            <a:chOff x="5753006" y="3038475"/>
            <a:chExt cx="685957" cy="761999"/>
          </a:xfrm>
        </p:grpSpPr>
        <p:sp>
          <p:nvSpPr>
            <p:cNvPr id="20" name="Google Shape;20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2" name="Google Shape;22;p2"/>
          <p:cNvGrpSpPr/>
          <p:nvPr/>
        </p:nvGrpSpPr>
        <p:grpSpPr>
          <a:xfrm>
            <a:off x="556196" y="563359"/>
            <a:ext cx="1099109" cy="1220951"/>
            <a:chOff x="5753006" y="3038475"/>
            <a:chExt cx="685957" cy="761999"/>
          </a:xfrm>
        </p:grpSpPr>
        <p:sp>
          <p:nvSpPr>
            <p:cNvPr id="23" name="Google Shape;23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rotWithShape="0" algn="ctr" dist="762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rotWithShape="0" algn="ctr" dist="762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5" name="Google Shape;25;p2"/>
          <p:cNvGrpSpPr/>
          <p:nvPr/>
        </p:nvGrpSpPr>
        <p:grpSpPr>
          <a:xfrm rot="5400000">
            <a:off x="8307382" y="87051"/>
            <a:ext cx="1419862" cy="1577262"/>
            <a:chOff x="5753006" y="3038475"/>
            <a:chExt cx="685957" cy="761999"/>
          </a:xfrm>
        </p:grpSpPr>
        <p:sp>
          <p:nvSpPr>
            <p:cNvPr id="26" name="Google Shape;26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8" name="Google Shape;28;p2"/>
          <p:cNvGrpSpPr/>
          <p:nvPr/>
        </p:nvGrpSpPr>
        <p:grpSpPr>
          <a:xfrm rot="5400000">
            <a:off x="1101287" y="2922863"/>
            <a:ext cx="754073" cy="837666"/>
            <a:chOff x="5753006" y="3038475"/>
            <a:chExt cx="685957" cy="761999"/>
          </a:xfrm>
        </p:grpSpPr>
        <p:sp>
          <p:nvSpPr>
            <p:cNvPr id="29" name="Google Shape;29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719482" y="6186206"/>
            <a:ext cx="416899" cy="386303"/>
            <a:chOff x="7467602" y="5857077"/>
            <a:chExt cx="468900" cy="434488"/>
          </a:xfrm>
        </p:grpSpPr>
        <p:sp>
          <p:nvSpPr>
            <p:cNvPr id="32" name="Google Shape;32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1180437" y="750936"/>
            <a:ext cx="416899" cy="386303"/>
            <a:chOff x="7467602" y="5857077"/>
            <a:chExt cx="468900" cy="434488"/>
          </a:xfrm>
        </p:grpSpPr>
        <p:sp>
          <p:nvSpPr>
            <p:cNvPr id="37" name="Google Shape;37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082668" y="563350"/>
            <a:ext cx="1098953" cy="258600"/>
            <a:chOff x="4317443" y="530413"/>
            <a:chExt cx="1098953" cy="258600"/>
          </a:xfrm>
        </p:grpSpPr>
        <p:sp>
          <p:nvSpPr>
            <p:cNvPr id="42" name="Google Shape;4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365189" y="6133409"/>
            <a:ext cx="1098953" cy="258600"/>
            <a:chOff x="4317443" y="530413"/>
            <a:chExt cx="1098953" cy="258600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0520123" y="4066093"/>
            <a:ext cx="1098953" cy="258600"/>
            <a:chOff x="4317443" y="530413"/>
            <a:chExt cx="1098953" cy="258600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6" name="Google Shape;56;p2"/>
          <p:cNvGrpSpPr/>
          <p:nvPr/>
        </p:nvGrpSpPr>
        <p:grpSpPr>
          <a:xfrm rot="5400000">
            <a:off x="508966" y="5044573"/>
            <a:ext cx="1220935" cy="1356282"/>
            <a:chOff x="5753006" y="3038475"/>
            <a:chExt cx="685957" cy="761999"/>
          </a:xfrm>
        </p:grpSpPr>
        <p:sp>
          <p:nvSpPr>
            <p:cNvPr id="57" name="Google Shape;57;p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2160544" y="750944"/>
            <a:ext cx="416899" cy="386303"/>
            <a:chOff x="7467602" y="5857077"/>
            <a:chExt cx="468900" cy="434488"/>
          </a:xfrm>
        </p:grpSpPr>
        <p:sp>
          <p:nvSpPr>
            <p:cNvPr id="60" name="Google Shape;60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flipH="1">
            <a:off x="6454568" y="630375"/>
            <a:ext cx="1098953" cy="258600"/>
            <a:chOff x="4317443" y="530413"/>
            <a:chExt cx="1098953" cy="258600"/>
          </a:xfrm>
        </p:grpSpPr>
        <p:sp>
          <p:nvSpPr>
            <p:cNvPr id="65" name="Google Shape;65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>
            <p:ph idx="1" type="subTitle"/>
          </p:nvPr>
        </p:nvSpPr>
        <p:spPr>
          <a:xfrm>
            <a:off x="2584183" y="1729975"/>
            <a:ext cx="8878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2" name="Google Shape;332;p11"/>
          <p:cNvSpPr txBox="1"/>
          <p:nvPr>
            <p:ph idx="2" type="subTitle"/>
          </p:nvPr>
        </p:nvSpPr>
        <p:spPr>
          <a:xfrm>
            <a:off x="2584183" y="3334868"/>
            <a:ext cx="8878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3" name="Google Shape;333;p11"/>
          <p:cNvSpPr txBox="1"/>
          <p:nvPr>
            <p:ph idx="3" type="subTitle"/>
          </p:nvPr>
        </p:nvSpPr>
        <p:spPr>
          <a:xfrm>
            <a:off x="2584183" y="4939762"/>
            <a:ext cx="8878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4" name="Google Shape;334;p11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5" name="Google Shape;335;p11"/>
          <p:cNvSpPr txBox="1"/>
          <p:nvPr>
            <p:ph idx="4" type="body"/>
          </p:nvPr>
        </p:nvSpPr>
        <p:spPr>
          <a:xfrm>
            <a:off x="2584175" y="2167925"/>
            <a:ext cx="88785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6" name="Google Shape;336;p11"/>
          <p:cNvSpPr txBox="1"/>
          <p:nvPr>
            <p:ph idx="5" type="body"/>
          </p:nvPr>
        </p:nvSpPr>
        <p:spPr>
          <a:xfrm>
            <a:off x="2584175" y="3761388"/>
            <a:ext cx="88785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7" name="Google Shape;337;p11"/>
          <p:cNvSpPr txBox="1"/>
          <p:nvPr>
            <p:ph idx="6" type="body"/>
          </p:nvPr>
        </p:nvSpPr>
        <p:spPr>
          <a:xfrm>
            <a:off x="2584175" y="5353050"/>
            <a:ext cx="88797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38" name="Google Shape;338;p11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39" name="Google Shape;339;p11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340" name="Google Shape;340;p1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43" name="Google Shape;34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11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48" name="Google Shape;348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11"/>
          <p:cNvGrpSpPr/>
          <p:nvPr/>
        </p:nvGrpSpPr>
        <p:grpSpPr>
          <a:xfrm flipH="1">
            <a:off x="207168" y="6382875"/>
            <a:ext cx="1098953" cy="258600"/>
            <a:chOff x="4317443" y="530413"/>
            <a:chExt cx="1098953" cy="258600"/>
          </a:xfrm>
        </p:grpSpPr>
        <p:sp>
          <p:nvSpPr>
            <p:cNvPr id="353" name="Google Shape;35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357" name="Google Shape;357;p11"/>
          <p:cNvGrpSpPr/>
          <p:nvPr/>
        </p:nvGrpSpPr>
        <p:grpSpPr>
          <a:xfrm>
            <a:off x="207170" y="5353055"/>
            <a:ext cx="573391" cy="636955"/>
            <a:chOff x="5753006" y="3038475"/>
            <a:chExt cx="685957" cy="761999"/>
          </a:xfrm>
        </p:grpSpPr>
        <p:sp>
          <p:nvSpPr>
            <p:cNvPr id="358" name="Google Shape;358;p1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1004807" y="5353044"/>
            <a:ext cx="416899" cy="386303"/>
            <a:chOff x="7467602" y="5857077"/>
            <a:chExt cx="468900" cy="434488"/>
          </a:xfrm>
        </p:grpSpPr>
        <p:sp>
          <p:nvSpPr>
            <p:cNvPr id="361" name="Google Shape;361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/>
          <p:nvPr>
            <p:ph idx="1" type="subTitle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7" name="Google Shape;367;p12"/>
          <p:cNvSpPr txBox="1"/>
          <p:nvPr>
            <p:ph idx="2" type="subTitle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8" name="Google Shape;368;p12"/>
          <p:cNvSpPr txBox="1"/>
          <p:nvPr>
            <p:ph idx="3" type="subTitle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12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0" name="Google Shape;370;p12"/>
          <p:cNvSpPr txBox="1"/>
          <p:nvPr>
            <p:ph idx="4" type="body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71" name="Google Shape;371;p12"/>
          <p:cNvSpPr txBox="1"/>
          <p:nvPr>
            <p:ph idx="5" type="body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72" name="Google Shape;372;p12"/>
          <p:cNvSpPr txBox="1"/>
          <p:nvPr>
            <p:ph idx="6" type="body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grpSp>
        <p:nvGrpSpPr>
          <p:cNvPr id="373" name="Google Shape;373;p12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374" name="Google Shape;374;p1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2"/>
          <p:cNvSpPr/>
          <p:nvPr/>
        </p:nvSpPr>
        <p:spPr>
          <a:xfrm>
            <a:off x="226106" y="1529091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379" name="Google Shape;379;p12"/>
          <p:cNvGrpSpPr/>
          <p:nvPr/>
        </p:nvGrpSpPr>
        <p:grpSpPr>
          <a:xfrm>
            <a:off x="320232" y="389891"/>
            <a:ext cx="773005" cy="858697"/>
            <a:chOff x="5753006" y="3038475"/>
            <a:chExt cx="685957" cy="761999"/>
          </a:xfrm>
        </p:grpSpPr>
        <p:sp>
          <p:nvSpPr>
            <p:cNvPr id="380" name="Google Shape;380;p1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12"/>
          <p:cNvGrpSpPr/>
          <p:nvPr/>
        </p:nvGrpSpPr>
        <p:grpSpPr>
          <a:xfrm>
            <a:off x="1969018" y="307925"/>
            <a:ext cx="1098953" cy="258600"/>
            <a:chOff x="4317443" y="530413"/>
            <a:chExt cx="1098953" cy="258600"/>
          </a:xfrm>
        </p:grpSpPr>
        <p:sp>
          <p:nvSpPr>
            <p:cNvPr id="383" name="Google Shape;383;p1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12"/>
          <p:cNvGrpSpPr/>
          <p:nvPr/>
        </p:nvGrpSpPr>
        <p:grpSpPr>
          <a:xfrm>
            <a:off x="1284794" y="244069"/>
            <a:ext cx="416899" cy="386303"/>
            <a:chOff x="7467602" y="5857077"/>
            <a:chExt cx="468900" cy="434488"/>
          </a:xfrm>
        </p:grpSpPr>
        <p:sp>
          <p:nvSpPr>
            <p:cNvPr id="388" name="Google Shape;388;p1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12"/>
          <p:cNvGrpSpPr/>
          <p:nvPr/>
        </p:nvGrpSpPr>
        <p:grpSpPr>
          <a:xfrm>
            <a:off x="11446169" y="5603094"/>
            <a:ext cx="416899" cy="386303"/>
            <a:chOff x="7467602" y="5857077"/>
            <a:chExt cx="468900" cy="434488"/>
          </a:xfrm>
        </p:grpSpPr>
        <p:sp>
          <p:nvSpPr>
            <p:cNvPr id="393" name="Google Shape;393;p1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399" name="Google Shape;399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 txBox="1"/>
          <p:nvPr>
            <p:ph hasCustomPrompt="1"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2" name="Google Shape;402;p14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03" name="Google Shape;403;p14"/>
          <p:cNvSpPr txBox="1"/>
          <p:nvPr>
            <p:ph hasCustomPrompt="1"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4" name="Google Shape;404;p14"/>
          <p:cNvSpPr txBox="1"/>
          <p:nvPr>
            <p:ph hasCustomPrompt="1"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5" name="Google Shape;405;p14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06" name="Google Shape;406;p14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07" name="Google Shape;407;p14"/>
          <p:cNvSpPr txBox="1"/>
          <p:nvPr>
            <p:ph idx="6" type="body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08" name="Google Shape;408;p14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410" name="Google Shape;410;p14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411" name="Google Shape;411;p1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4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414" name="Google Shape;414;p1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4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419" name="Google Shape;419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4"/>
          <p:cNvGrpSpPr/>
          <p:nvPr/>
        </p:nvGrpSpPr>
        <p:grpSpPr>
          <a:xfrm flipH="1">
            <a:off x="326389" y="6271009"/>
            <a:ext cx="1098953" cy="258600"/>
            <a:chOff x="4317443" y="530413"/>
            <a:chExt cx="1098953" cy="258600"/>
          </a:xfrm>
        </p:grpSpPr>
        <p:sp>
          <p:nvSpPr>
            <p:cNvPr id="424" name="Google Shape;424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4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429" name="Google Shape;429;p1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14"/>
          <p:cNvGrpSpPr/>
          <p:nvPr/>
        </p:nvGrpSpPr>
        <p:grpSpPr>
          <a:xfrm>
            <a:off x="1425335" y="273100"/>
            <a:ext cx="1098953" cy="258600"/>
            <a:chOff x="4317443" y="530413"/>
            <a:chExt cx="1098953" cy="258600"/>
          </a:xfrm>
        </p:grpSpPr>
        <p:sp>
          <p:nvSpPr>
            <p:cNvPr id="434" name="Google Shape;434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438" name="Google Shape;438;p14"/>
          <p:cNvGrpSpPr/>
          <p:nvPr/>
        </p:nvGrpSpPr>
        <p:grpSpPr>
          <a:xfrm flipH="1">
            <a:off x="128945" y="5376580"/>
            <a:ext cx="573391" cy="636955"/>
            <a:chOff x="5753006" y="3038475"/>
            <a:chExt cx="685957" cy="761999"/>
          </a:xfrm>
        </p:grpSpPr>
        <p:sp>
          <p:nvSpPr>
            <p:cNvPr id="439" name="Google Shape;439;p1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3" name="Google Shape;443;p15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4" name="Google Shape;444;p15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5" name="Google Shape;445;p15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6" name="Google Shape;446;p15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7" name="Google Shape;447;p15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8" name="Google Shape;448;p15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9" name="Google Shape;449;p15"/>
          <p:cNvSpPr txBox="1"/>
          <p:nvPr>
            <p:ph idx="7" type="body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0" name="Google Shape;450;p15"/>
          <p:cNvSpPr txBox="1"/>
          <p:nvPr>
            <p:ph idx="8" type="body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1" name="Google Shape;451;p15"/>
          <p:cNvSpPr txBox="1"/>
          <p:nvPr>
            <p:ph idx="9" type="body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2" name="Google Shape;452;p15"/>
          <p:cNvSpPr txBox="1"/>
          <p:nvPr>
            <p:ph idx="13" type="body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3" name="Google Shape;453;p15"/>
          <p:cNvSpPr txBox="1"/>
          <p:nvPr>
            <p:ph idx="14" type="body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4" name="Google Shape;454;p15"/>
          <p:cNvSpPr txBox="1"/>
          <p:nvPr>
            <p:ph idx="15" type="body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5" name="Google Shape;455;p15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5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457" name="Google Shape;457;p15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458" name="Google Shape;458;p15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15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461" name="Google Shape;461;p1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466" name="Google Shape;466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5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471" name="Google Shape;471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15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476" name="Google Shape;476;p1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15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481" name="Google Shape;481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485" name="Google Shape;485;p15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486" name="Google Shape;486;p15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90" name="Google Shape;490;p16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492" name="Google Shape;492;p16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493" name="Google Shape;493;p1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6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496" name="Google Shape;496;p1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6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501" name="Google Shape;501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16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06" name="Google Shape;506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511" name="Google Shape;511;p1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6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516" name="Google Shape;516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20" name="Google Shape;520;p16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521" name="Google Shape;521;p1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25" name="Google Shape;525;p17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26" name="Google Shape;526;p17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27" name="Google Shape;527;p17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28" name="Google Shape;528;p17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29" name="Google Shape;529;p17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30" name="Google Shape;530;p17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1" name="Google Shape;531;p17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2" name="Google Shape;532;p17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17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4" name="Google Shape;534;p17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5" name="Google Shape;535;p17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537" name="Google Shape;537;p17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538" name="Google Shape;538;p1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17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541" name="Google Shape;541;p1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17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546" name="Google Shape;546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17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51" name="Google Shape;551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7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556" name="Google Shape;556;p1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7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561" name="Google Shape;561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65" name="Google Shape;565;p17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566" name="Google Shape;566;p1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0" name="Google Shape;570;p18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1" name="Google Shape;571;p18"/>
          <p:cNvSpPr/>
          <p:nvPr/>
        </p:nvSpPr>
        <p:spPr>
          <a:xfrm flipH="1">
            <a:off x="922756" y="537457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8"/>
          <p:cNvGrpSpPr/>
          <p:nvPr/>
        </p:nvGrpSpPr>
        <p:grpSpPr>
          <a:xfrm flipH="1">
            <a:off x="234693" y="280399"/>
            <a:ext cx="416899" cy="386303"/>
            <a:chOff x="7467602" y="5857077"/>
            <a:chExt cx="468900" cy="434488"/>
          </a:xfrm>
        </p:grpSpPr>
        <p:sp>
          <p:nvSpPr>
            <p:cNvPr id="573" name="Google Shape;573;p1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18"/>
          <p:cNvGrpSpPr/>
          <p:nvPr/>
        </p:nvGrpSpPr>
        <p:grpSpPr>
          <a:xfrm flipH="1">
            <a:off x="427087" y="6243484"/>
            <a:ext cx="1098953" cy="258600"/>
            <a:chOff x="4317443" y="530413"/>
            <a:chExt cx="1098953" cy="258600"/>
          </a:xfrm>
        </p:grpSpPr>
        <p:sp>
          <p:nvSpPr>
            <p:cNvPr id="578" name="Google Shape;578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8"/>
          <p:cNvGrpSpPr/>
          <p:nvPr/>
        </p:nvGrpSpPr>
        <p:grpSpPr>
          <a:xfrm>
            <a:off x="1526033" y="245575"/>
            <a:ext cx="1098953" cy="258600"/>
            <a:chOff x="4317443" y="530413"/>
            <a:chExt cx="1098953" cy="258600"/>
          </a:xfrm>
        </p:grpSpPr>
        <p:sp>
          <p:nvSpPr>
            <p:cNvPr id="583" name="Google Shape;583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587" name="Google Shape;587;p18"/>
          <p:cNvGrpSpPr/>
          <p:nvPr/>
        </p:nvGrpSpPr>
        <p:grpSpPr>
          <a:xfrm flipH="1">
            <a:off x="229643" y="5349055"/>
            <a:ext cx="573391" cy="636955"/>
            <a:chOff x="5753006" y="3038475"/>
            <a:chExt cx="685957" cy="761999"/>
          </a:xfrm>
        </p:grpSpPr>
        <p:sp>
          <p:nvSpPr>
            <p:cNvPr id="588" name="Google Shape;588;p1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1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593" name="Google Shape;593;p1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19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98" name="Google Shape;598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603" name="Google Shape;603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07" name="Google Shape;607;p19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608" name="Google Shape;608;p1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19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1" name="Google Shape;611;p19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"/>
          <p:cNvSpPr txBox="1"/>
          <p:nvPr>
            <p:ph idx="1" type="subTitle"/>
          </p:nvPr>
        </p:nvSpPr>
        <p:spPr>
          <a:xfrm>
            <a:off x="1747313" y="3520675"/>
            <a:ext cx="869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14" name="Google Shape;614;p20"/>
          <p:cNvSpPr txBox="1"/>
          <p:nvPr>
            <p:ph type="title"/>
          </p:nvPr>
        </p:nvSpPr>
        <p:spPr>
          <a:xfrm>
            <a:off x="1747313" y="2587825"/>
            <a:ext cx="86973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5" name="Google Shape;615;p20"/>
          <p:cNvSpPr txBox="1"/>
          <p:nvPr>
            <p:ph idx="2" type="body"/>
          </p:nvPr>
        </p:nvSpPr>
        <p:spPr>
          <a:xfrm>
            <a:off x="1747390" y="4385475"/>
            <a:ext cx="86973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6" name="Google Shape;616;p20"/>
          <p:cNvSpPr/>
          <p:nvPr/>
        </p:nvSpPr>
        <p:spPr>
          <a:xfrm rot="10800000">
            <a:off x="822058" y="575783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0"/>
          <p:cNvSpPr/>
          <p:nvPr/>
        </p:nvSpPr>
        <p:spPr>
          <a:xfrm rot="10800000">
            <a:off x="11005750" y="5368448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618" name="Google Shape;618;p20"/>
          <p:cNvGrpSpPr/>
          <p:nvPr/>
        </p:nvGrpSpPr>
        <p:grpSpPr>
          <a:xfrm flipH="1">
            <a:off x="11395145" y="5892654"/>
            <a:ext cx="573391" cy="636955"/>
            <a:chOff x="5753006" y="3038475"/>
            <a:chExt cx="685957" cy="761999"/>
          </a:xfrm>
        </p:grpSpPr>
        <p:sp>
          <p:nvSpPr>
            <p:cNvPr id="619" name="Google Shape;619;p2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20"/>
          <p:cNvGrpSpPr/>
          <p:nvPr/>
        </p:nvGrpSpPr>
        <p:grpSpPr>
          <a:xfrm rot="10800000">
            <a:off x="133995" y="6017987"/>
            <a:ext cx="416899" cy="386303"/>
            <a:chOff x="7467602" y="5857077"/>
            <a:chExt cx="468900" cy="434488"/>
          </a:xfrm>
        </p:grpSpPr>
        <p:sp>
          <p:nvSpPr>
            <p:cNvPr id="622" name="Google Shape;622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20"/>
          <p:cNvGrpSpPr/>
          <p:nvPr/>
        </p:nvGrpSpPr>
        <p:grpSpPr>
          <a:xfrm rot="10800000">
            <a:off x="9993735" y="6081839"/>
            <a:ext cx="1098953" cy="258600"/>
            <a:chOff x="4317443" y="530413"/>
            <a:chExt cx="1098953" cy="258600"/>
          </a:xfrm>
        </p:grpSpPr>
        <p:sp>
          <p:nvSpPr>
            <p:cNvPr id="627" name="Google Shape;627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20"/>
          <p:cNvGrpSpPr/>
          <p:nvPr/>
        </p:nvGrpSpPr>
        <p:grpSpPr>
          <a:xfrm rot="10800000">
            <a:off x="326389" y="182605"/>
            <a:ext cx="1098953" cy="258600"/>
            <a:chOff x="4317443" y="530413"/>
            <a:chExt cx="1098953" cy="258600"/>
          </a:xfrm>
        </p:grpSpPr>
        <p:sp>
          <p:nvSpPr>
            <p:cNvPr id="632" name="Google Shape;63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20"/>
          <p:cNvGrpSpPr/>
          <p:nvPr/>
        </p:nvGrpSpPr>
        <p:grpSpPr>
          <a:xfrm rot="10800000">
            <a:off x="11473400" y="4900667"/>
            <a:ext cx="416899" cy="386303"/>
            <a:chOff x="7467602" y="5857077"/>
            <a:chExt cx="468900" cy="434488"/>
          </a:xfrm>
        </p:grpSpPr>
        <p:sp>
          <p:nvSpPr>
            <p:cNvPr id="637" name="Google Shape;637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20"/>
          <p:cNvGrpSpPr/>
          <p:nvPr/>
        </p:nvGrpSpPr>
        <p:grpSpPr>
          <a:xfrm flipH="1" rot="10800000">
            <a:off x="1425335" y="6180514"/>
            <a:ext cx="1098953" cy="258600"/>
            <a:chOff x="4317443" y="530413"/>
            <a:chExt cx="1098953" cy="258600"/>
          </a:xfrm>
        </p:grpSpPr>
        <p:sp>
          <p:nvSpPr>
            <p:cNvPr id="642" name="Google Shape;64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646" name="Google Shape;646;p20"/>
          <p:cNvGrpSpPr/>
          <p:nvPr/>
        </p:nvGrpSpPr>
        <p:grpSpPr>
          <a:xfrm>
            <a:off x="128945" y="698679"/>
            <a:ext cx="573391" cy="636955"/>
            <a:chOff x="5753006" y="3038475"/>
            <a:chExt cx="685957" cy="761999"/>
          </a:xfrm>
        </p:grpSpPr>
        <p:sp>
          <p:nvSpPr>
            <p:cNvPr id="647" name="Google Shape;647;p2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1" name="Google Shape;651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53" name="Google Shape;653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54" name="Google Shape;654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659" name="Google Shape;659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2" name="Google Shape;662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3" name="Google Shape;663;p22"/>
          <p:cNvGrpSpPr/>
          <p:nvPr/>
        </p:nvGrpSpPr>
        <p:grpSpPr>
          <a:xfrm>
            <a:off x="10265929" y="3573452"/>
            <a:ext cx="1925914" cy="3343264"/>
            <a:chOff x="6181050" y="76116"/>
            <a:chExt cx="2962945" cy="5143484"/>
          </a:xfrm>
        </p:grpSpPr>
        <p:sp>
          <p:nvSpPr>
            <p:cNvPr id="664" name="Google Shape;664;p22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22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22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22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22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SECTION_HEADER_2_2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9" name="Google Shape;699;p23"/>
          <p:cNvCxnSpPr/>
          <p:nvPr/>
        </p:nvCxnSpPr>
        <p:spPr>
          <a:xfrm>
            <a:off x="101600" y="4057047"/>
            <a:ext cx="11894400" cy="0"/>
          </a:xfrm>
          <a:prstGeom prst="straightConnector1">
            <a:avLst/>
          </a:prstGeom>
          <a:noFill/>
          <a:ln cap="flat" cmpd="sng" w="349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0" name="Google Shape;700;p23"/>
          <p:cNvSpPr txBox="1"/>
          <p:nvPr>
            <p:ph type="title"/>
          </p:nvPr>
        </p:nvSpPr>
        <p:spPr>
          <a:xfrm>
            <a:off x="415600" y="286400"/>
            <a:ext cx="100260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1" name="Google Shape;701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23"/>
          <p:cNvSpPr/>
          <p:nvPr/>
        </p:nvSpPr>
        <p:spPr>
          <a:xfrm rot="-8072150">
            <a:off x="1144138" y="3755813"/>
            <a:ext cx="602263" cy="60226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780000" dist="66675">
              <a:srgbClr val="000000">
                <a:alpha val="24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3"/>
          <p:cNvSpPr/>
          <p:nvPr/>
        </p:nvSpPr>
        <p:spPr>
          <a:xfrm rot="-8072150">
            <a:off x="3442040" y="3755793"/>
            <a:ext cx="602263" cy="60226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1155C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6380000" dist="38100">
              <a:srgbClr val="000000">
                <a:alpha val="23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3"/>
          <p:cNvSpPr/>
          <p:nvPr/>
        </p:nvSpPr>
        <p:spPr>
          <a:xfrm rot="-8072150">
            <a:off x="5739928" y="3755792"/>
            <a:ext cx="602263" cy="60226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420000" dist="57150">
              <a:srgbClr val="000000">
                <a:alpha val="3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3"/>
          <p:cNvSpPr/>
          <p:nvPr/>
        </p:nvSpPr>
        <p:spPr>
          <a:xfrm rot="-8072150">
            <a:off x="8037847" y="3755790"/>
            <a:ext cx="602263" cy="60226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r" dir="13500000" dist="381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3"/>
          <p:cNvSpPr/>
          <p:nvPr/>
        </p:nvSpPr>
        <p:spPr>
          <a:xfrm rot="-8072150">
            <a:off x="10335738" y="3755813"/>
            <a:ext cx="602263" cy="60226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15780000" dist="66675">
              <a:srgbClr val="000000">
                <a:alpha val="24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23"/>
          <p:cNvGrpSpPr/>
          <p:nvPr/>
        </p:nvGrpSpPr>
        <p:grpSpPr>
          <a:xfrm flipH="1" rot="10800000">
            <a:off x="10109654" y="-9"/>
            <a:ext cx="2082358" cy="3614840"/>
            <a:chOff x="6181050" y="76116"/>
            <a:chExt cx="2962945" cy="5143484"/>
          </a:xfrm>
        </p:grpSpPr>
        <p:sp>
          <p:nvSpPr>
            <p:cNvPr id="708" name="Google Shape;708;p23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23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3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3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23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23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23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23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23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23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23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23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23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23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23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3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8" name="Google Shape;738;p23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9" name="Google Shape;739;p23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23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23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742" name="Google Shape;742;p23"/>
          <p:cNvSpPr txBox="1"/>
          <p:nvPr/>
        </p:nvSpPr>
        <p:spPr>
          <a:xfrm rot="5400000">
            <a:off x="-924017" y="6184750"/>
            <a:ext cx="2106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">
  <p:cSld name="SECTION_TITLE_AND_DESCRIPTION_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4"/>
          <p:cNvGrpSpPr/>
          <p:nvPr/>
        </p:nvGrpSpPr>
        <p:grpSpPr>
          <a:xfrm flipH="1">
            <a:off x="177" y="3533138"/>
            <a:ext cx="1915248" cy="3324748"/>
            <a:chOff x="6181050" y="76116"/>
            <a:chExt cx="2962945" cy="5143484"/>
          </a:xfrm>
        </p:grpSpPr>
        <p:sp>
          <p:nvSpPr>
            <p:cNvPr id="745" name="Google Shape;745;p24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24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779" name="Google Shape;779;p24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80" name="Google Shape;780;p24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1" name="Google Shape;781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2" name="Google Shape;782;p24"/>
          <p:cNvGrpSpPr/>
          <p:nvPr/>
        </p:nvGrpSpPr>
        <p:grpSpPr>
          <a:xfrm flipH="1" rot="10800000">
            <a:off x="10276744" y="5"/>
            <a:ext cx="1915248" cy="3324748"/>
            <a:chOff x="6181050" y="76116"/>
            <a:chExt cx="2962945" cy="5143484"/>
          </a:xfrm>
        </p:grpSpPr>
        <p:sp>
          <p:nvSpPr>
            <p:cNvPr id="783" name="Google Shape;783;p24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 flipH="1" rot="5400000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 flipH="1" rot="-5400000">
              <a:off x="8202506" y="4273520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 flipH="1" rot="5400000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 flipH="1" rot="5400000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 flipH="1" rot="-5400000">
              <a:off x="8195902" y="3522764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 flipH="1" rot="-5400000">
              <a:off x="8574035" y="2422837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 flipH="1" rot="-5400000">
              <a:off x="8204821" y="2042535"/>
              <a:ext cx="758400" cy="3732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 flipH="1" rot="10800000">
              <a:off x="8029080" y="1855275"/>
              <a:ext cx="746400" cy="379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 flipH="1" rot="-5400000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 flipH="1" rot="5400000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24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TWO_COLUMNS_2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5"/>
          <p:cNvSpPr txBox="1"/>
          <p:nvPr>
            <p:ph type="title"/>
          </p:nvPr>
        </p:nvSpPr>
        <p:spPr>
          <a:xfrm>
            <a:off x="8869833" y="568133"/>
            <a:ext cx="298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9" name="Google Shape;819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25"/>
          <p:cNvSpPr txBox="1"/>
          <p:nvPr>
            <p:ph idx="1" type="subTitle"/>
          </p:nvPr>
        </p:nvSpPr>
        <p:spPr>
          <a:xfrm>
            <a:off x="9311433" y="4303800"/>
            <a:ext cx="2540100" cy="13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5060405" y="1583975"/>
            <a:ext cx="63348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5060375" y="2988275"/>
            <a:ext cx="63348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4" name="Google Shape;74;p4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76" name="Google Shape;76;p4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77" name="Google Shape;77;p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80" name="Google Shape;80;p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85" name="Google Shape;85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4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90" name="Google Shape;90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95" name="Google Shape;95;p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100" name="Google Shape;100;p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04" name="Google Shape;104;p4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105" name="Google Shape;105;p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0" name="Google Shape;110;p5"/>
          <p:cNvSpPr txBox="1"/>
          <p:nvPr>
            <p:ph idx="2" type="body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1" name="Google Shape;111;p5"/>
          <p:cNvSpPr txBox="1"/>
          <p:nvPr>
            <p:ph idx="3" type="body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4" type="body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5" type="title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6" type="title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5" name="Google Shape;115;p5"/>
          <p:cNvSpPr txBox="1"/>
          <p:nvPr>
            <p:ph idx="7" type="title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6" name="Google Shape;116;p5"/>
          <p:cNvSpPr txBox="1"/>
          <p:nvPr>
            <p:ph idx="8" type="title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7" name="Google Shape;117;p5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19" name="Google Shape;119;p5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20" name="Google Shape;120;p5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123" name="Google Shape;123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28" name="Google Shape;128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5"/>
          <p:cNvGrpSpPr/>
          <p:nvPr/>
        </p:nvGrpSpPr>
        <p:grpSpPr>
          <a:xfrm flipH="1">
            <a:off x="326389" y="6271009"/>
            <a:ext cx="1098953" cy="258600"/>
            <a:chOff x="4317443" y="530413"/>
            <a:chExt cx="1098953" cy="258600"/>
          </a:xfrm>
        </p:grpSpPr>
        <p:sp>
          <p:nvSpPr>
            <p:cNvPr id="133" name="Google Shape;13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38" name="Google Shape;138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"/>
          <p:cNvGrpSpPr/>
          <p:nvPr/>
        </p:nvGrpSpPr>
        <p:grpSpPr>
          <a:xfrm>
            <a:off x="1425335" y="273100"/>
            <a:ext cx="1098953" cy="258600"/>
            <a:chOff x="4317443" y="530413"/>
            <a:chExt cx="1098953" cy="258600"/>
          </a:xfrm>
        </p:grpSpPr>
        <p:sp>
          <p:nvSpPr>
            <p:cNvPr id="143" name="Google Shape;14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147" name="Google Shape;147;p5"/>
          <p:cNvGrpSpPr/>
          <p:nvPr/>
        </p:nvGrpSpPr>
        <p:grpSpPr>
          <a:xfrm flipH="1">
            <a:off x="205145" y="5376580"/>
            <a:ext cx="573391" cy="636955"/>
            <a:chOff x="5753006" y="3038475"/>
            <a:chExt cx="685957" cy="761999"/>
          </a:xfrm>
        </p:grpSpPr>
        <p:sp>
          <p:nvSpPr>
            <p:cNvPr id="148" name="Google Shape;148;p5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1471050" y="4204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2" name="Google Shape;152;p6"/>
          <p:cNvSpPr txBox="1"/>
          <p:nvPr>
            <p:ph type="title"/>
          </p:nvPr>
        </p:nvSpPr>
        <p:spPr>
          <a:xfrm>
            <a:off x="1471050" y="2041175"/>
            <a:ext cx="10305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53" name="Google Shape;153;p6"/>
          <p:cNvGrpSpPr/>
          <p:nvPr/>
        </p:nvGrpSpPr>
        <p:grpSpPr>
          <a:xfrm>
            <a:off x="436707" y="6133406"/>
            <a:ext cx="416899" cy="386303"/>
            <a:chOff x="7467602" y="5857077"/>
            <a:chExt cx="468900" cy="434488"/>
          </a:xfrm>
        </p:grpSpPr>
        <p:sp>
          <p:nvSpPr>
            <p:cNvPr id="154" name="Google Shape;154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755589" y="6133409"/>
            <a:ext cx="1098953" cy="258600"/>
            <a:chOff x="4317443" y="530413"/>
            <a:chExt cx="1098953" cy="258600"/>
          </a:xfrm>
        </p:grpSpPr>
        <p:sp>
          <p:nvSpPr>
            <p:cNvPr id="159" name="Google Shape;15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164" name="Google Shape;164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 flipH="1">
            <a:off x="5844968" y="630375"/>
            <a:ext cx="1098953" cy="258600"/>
            <a:chOff x="4317443" y="530413"/>
            <a:chExt cx="1098953" cy="258600"/>
          </a:xfrm>
        </p:grpSpPr>
        <p:sp>
          <p:nvSpPr>
            <p:cNvPr id="169" name="Google Shape;16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74" name="Google Shape;174;p6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75" name="Google Shape;175;p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78" name="Google Shape;178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83" name="Google Shape;183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6"/>
          <p:cNvSpPr/>
          <p:nvPr/>
        </p:nvSpPr>
        <p:spPr>
          <a:xfrm>
            <a:off x="320231" y="1811541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88" name="Google Shape;188;p6"/>
          <p:cNvGrpSpPr/>
          <p:nvPr/>
        </p:nvGrpSpPr>
        <p:grpSpPr>
          <a:xfrm>
            <a:off x="320221" y="204309"/>
            <a:ext cx="1099109" cy="1220951"/>
            <a:chOff x="5753006" y="3038475"/>
            <a:chExt cx="685957" cy="761999"/>
          </a:xfrm>
        </p:grpSpPr>
        <p:sp>
          <p:nvSpPr>
            <p:cNvPr id="189" name="Google Shape;189;p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19443" y="307925"/>
            <a:ext cx="1098953" cy="258600"/>
            <a:chOff x="4317443" y="530413"/>
            <a:chExt cx="1098953" cy="258600"/>
          </a:xfrm>
        </p:grpSpPr>
        <p:sp>
          <p:nvSpPr>
            <p:cNvPr id="192" name="Google Shape;192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1696694" y="307919"/>
            <a:ext cx="416899" cy="386303"/>
            <a:chOff x="7467602" y="5857077"/>
            <a:chExt cx="468900" cy="434488"/>
          </a:xfrm>
        </p:grpSpPr>
        <p:sp>
          <p:nvSpPr>
            <p:cNvPr id="197" name="Google Shape;197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3" name="Google Shape;203;p7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05" name="Google Shape;205;p7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06" name="Google Shape;206;p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209" name="Google Shape;209;p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210440" y="6353834"/>
            <a:ext cx="1098953" cy="258600"/>
            <a:chOff x="4317443" y="530413"/>
            <a:chExt cx="1098953" cy="258600"/>
          </a:xfrm>
        </p:grpSpPr>
        <p:sp>
          <p:nvSpPr>
            <p:cNvPr id="214" name="Google Shape;214;p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7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0" name="Google Shape;220;p7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1" name="Google Shape;221;p7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idx="1" type="subTitle"/>
          </p:nvPr>
        </p:nvSpPr>
        <p:spPr>
          <a:xfrm>
            <a:off x="1529538" y="2176575"/>
            <a:ext cx="6951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8"/>
          <p:cNvSpPr txBox="1"/>
          <p:nvPr>
            <p:ph type="title"/>
          </p:nvPr>
        </p:nvSpPr>
        <p:spPr>
          <a:xfrm>
            <a:off x="1482400" y="745775"/>
            <a:ext cx="69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5" name="Google Shape;225;p8"/>
          <p:cNvSpPr txBox="1"/>
          <p:nvPr>
            <p:ph idx="2" type="body"/>
          </p:nvPr>
        </p:nvSpPr>
        <p:spPr>
          <a:xfrm>
            <a:off x="1529540" y="2836750"/>
            <a:ext cx="69519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6" name="Google Shape;226;p8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28" name="Google Shape;228;p8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29" name="Google Shape;229;p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32" name="Google Shape;232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37" name="Google Shape;237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242" name="Google Shape;24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47" name="Google Shape;247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52" name="Google Shape;25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56" name="Google Shape;256;p8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257" name="Google Shape;257;p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62" name="Google Shape;262;p9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63" name="Google Shape;263;p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66" name="Google Shape;266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71" name="Google Shape;271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207164" y="6378784"/>
            <a:ext cx="1098953" cy="258600"/>
            <a:chOff x="4317443" y="530413"/>
            <a:chExt cx="1098953" cy="258600"/>
          </a:xfrm>
        </p:grpSpPr>
        <p:sp>
          <p:nvSpPr>
            <p:cNvPr id="276" name="Google Shape;27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81" name="Google Shape;281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86" name="Google Shape;28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290" name="Google Shape;290;p9"/>
          <p:cNvGrpSpPr/>
          <p:nvPr/>
        </p:nvGrpSpPr>
        <p:grpSpPr>
          <a:xfrm>
            <a:off x="930170" y="5484355"/>
            <a:ext cx="573391" cy="636955"/>
            <a:chOff x="5753006" y="3038475"/>
            <a:chExt cx="685957" cy="761999"/>
          </a:xfrm>
        </p:grpSpPr>
        <p:sp>
          <p:nvSpPr>
            <p:cNvPr id="291" name="Google Shape;291;p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9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4" name="Google Shape;294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98" name="Google Shape;298;p10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99" name="Google Shape;299;p1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302" name="Google Shape;302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10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07" name="Google Shape;307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312" name="Google Shape;31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17" name="Google Shape;317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0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322" name="Google Shape;32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Power outline" id="326" name="Google Shape;326;p10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327" name="Google Shape;327;p1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0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chemeClr val="accent2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ora"/>
              <a:buNone/>
              <a:defRPr b="1" sz="4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b="1" sz="4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2.png"/><Relationship Id="rId4" Type="http://schemas.openxmlformats.org/officeDocument/2006/relationships/hyperlink" Target="https://github.com/sabinagio/do-you-see-what-AI-see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who.int/news-room/fact-sheets/detail/blindness-and-visual-impairment" TargetMode="External"/><Relationship Id="rId9" Type="http://schemas.openxmlformats.org/officeDocument/2006/relationships/hyperlink" Target="https://biomedical-engineering-online.biomedcentral.com/articles/10.1186/s12938-019-0649-y#Sec3" TargetMode="External"/><Relationship Id="rId5" Type="http://schemas.openxmlformats.org/officeDocument/2006/relationships/hyperlink" Target="https://www.orbis.org/en/news/2021/new-global-blindness-data#:~:text=2021%20has%20seen%20the%20official,%2Dto%2Dsevere%20visual%20impairment." TargetMode="External"/><Relationship Id="rId6" Type="http://schemas.openxmlformats.org/officeDocument/2006/relationships/hyperlink" Target="https://www.iapb.org/learn/vision-atlas/causes-of-vision-loss/" TargetMode="External"/><Relationship Id="rId7" Type="http://schemas.openxmlformats.org/officeDocument/2006/relationships/hyperlink" Target="https://www.iapb.org/learn/vision-atlas/magnitude-and-projections/countries/" TargetMode="External"/><Relationship Id="rId8" Type="http://schemas.openxmlformats.org/officeDocument/2006/relationships/hyperlink" Target="https://www.aao.org/eyenet/article/retinal-imaging-choosing-right-method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www.thelancet.com/journals/landig/article/PIIS2589-7500(20)30240-5/fulltext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slidesmania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nature.com/articles/s41591-018-0107-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nature.com/articles/s41591-018-0107-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nature.com/articles/s41591-018-0107-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powerpuffyourself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nature.com/articles/s41591-018-0107-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www.nature.com/articles/s41591-018-0107-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hyperlink" Target="https://openai.com/dall-e-2/" TargetMode="External"/><Relationship Id="rId5" Type="http://schemas.openxmlformats.org/officeDocument/2006/relationships/hyperlink" Target="https://www.nature.com/articles/s41591-018-0107-6" TargetMode="External"/><Relationship Id="rId6" Type="http://schemas.openxmlformats.org/officeDocument/2006/relationships/hyperlink" Target="https://www.nature.com/articles/s41591-018-0107-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ho.int/news-room/fact-sheets/detail/blindness-and-visual-impairment" TargetMode="External"/><Relationship Id="rId4" Type="http://schemas.openxmlformats.org/officeDocument/2006/relationships/hyperlink" Target="https://www.who.int/news-room/fact-sheets/detail/blindness-and-visual-impairmen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orbis.org/en/news/2021/new-global-blindness-data#:~:text=2021%20has%20seen%20the%20official,%2Dto%2Dsevere%20visual%20impairment.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orbis.org/en/news/2021/new-global-blindness-data#:~:text=2021%20has%20seen%20the%20official,%2Dto%2Dsevere%20visual%20impairment.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apb.org/learn/vision-atlas/causes-of-vision-los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hyperlink" Target="https://www.iapb.org/learn/vision-atlas/magnitude-and-projections/countri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aao.org/eyenet/article/retinal-imaging-choosing-right-method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hyperlink" Target="https://powerpuffyourself.com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biomedical-engineering-online.biomedcentral.com/articles/10.1186/s12938-019-0649-y#Sec3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.png"/><Relationship Id="rId4" Type="http://schemas.openxmlformats.org/officeDocument/2006/relationships/hyperlink" Target="https://biomedical-engineering-online.biomedcentral.com/articles/10.1186/s12938-019-0649-y#Sec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9" Type="http://schemas.openxmlformats.org/officeDocument/2006/relationships/image" Target="../media/image26.png"/><Relationship Id="rId5" Type="http://schemas.openxmlformats.org/officeDocument/2006/relationships/image" Target="../media/image22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Relationship Id="rId8" Type="http://schemas.openxmlformats.org/officeDocument/2006/relationships/image" Target="../media/image30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2" Type="http://schemas.openxmlformats.org/officeDocument/2006/relationships/image" Target="../media/image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9" Type="http://schemas.openxmlformats.org/officeDocument/2006/relationships/image" Target="../media/image26.png"/><Relationship Id="rId5" Type="http://schemas.openxmlformats.org/officeDocument/2006/relationships/image" Target="../media/image22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Relationship Id="rId8" Type="http://schemas.openxmlformats.org/officeDocument/2006/relationships/image" Target="../media/image30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2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9" Type="http://schemas.openxmlformats.org/officeDocument/2006/relationships/image" Target="../media/image26.png"/><Relationship Id="rId5" Type="http://schemas.openxmlformats.org/officeDocument/2006/relationships/image" Target="../media/image22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Relationship Id="rId8" Type="http://schemas.openxmlformats.org/officeDocument/2006/relationships/image" Target="../media/image30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2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Relationship Id="rId8" Type="http://schemas.openxmlformats.org/officeDocument/2006/relationships/image" Target="../media/image4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Relationship Id="rId11" Type="http://schemas.openxmlformats.org/officeDocument/2006/relationships/image" Target="../media/image39.png"/><Relationship Id="rId10" Type="http://schemas.openxmlformats.org/officeDocument/2006/relationships/image" Target="../media/image37.png"/><Relationship Id="rId12" Type="http://schemas.openxmlformats.org/officeDocument/2006/relationships/image" Target="../media/image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6"/>
          <p:cNvSpPr txBox="1"/>
          <p:nvPr>
            <p:ph type="title"/>
          </p:nvPr>
        </p:nvSpPr>
        <p:spPr>
          <a:xfrm>
            <a:off x="2646325" y="2446425"/>
            <a:ext cx="7683600" cy="194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DISEASE DETECTION</a:t>
            </a:r>
            <a:endParaRPr/>
          </a:p>
        </p:txBody>
      </p:sp>
      <p:sp>
        <p:nvSpPr>
          <p:cNvPr id="826" name="Google Shape;826;p26"/>
          <p:cNvSpPr txBox="1"/>
          <p:nvPr>
            <p:ph idx="1" type="subTitle"/>
          </p:nvPr>
        </p:nvSpPr>
        <p:spPr>
          <a:xfrm>
            <a:off x="2646325" y="4296900"/>
            <a:ext cx="7683600" cy="4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Using deep convolutional neural networks.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00" name="Google Shape;1000;p35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01" name="Google Shape;1001;p35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25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88" name="Google Shape;2988;p125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89" name="Google Shape;2989;p125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Fancy models are worth their penny.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126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95" name="Google Shape;2995;p126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96" name="Google Shape;2996;p126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Fancy models are worth their penny.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97" name="Google Shape;2997;p126"/>
          <p:cNvSpPr txBox="1"/>
          <p:nvPr/>
        </p:nvSpPr>
        <p:spPr>
          <a:xfrm>
            <a:off x="2634875" y="3840913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Having enough training data is </a:t>
            </a: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essential</a:t>
            </a: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27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03" name="Google Shape;3003;p127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28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09" name="Google Shape;3009;p128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0" name="Google Shape;3010;p128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Exploring different neural network architectures.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129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16" name="Google Shape;3016;p129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7" name="Google Shape;3017;p129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Exploring different neural network architectures.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8" name="Google Shape;3018;p129"/>
          <p:cNvSpPr txBox="1"/>
          <p:nvPr/>
        </p:nvSpPr>
        <p:spPr>
          <a:xfrm>
            <a:off x="2634875" y="3840913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Collecting more training data.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9" name="Google Shape;3019;p129"/>
          <p:cNvSpPr txBox="1"/>
          <p:nvPr/>
        </p:nvSpPr>
        <p:spPr>
          <a:xfrm>
            <a:off x="2657287" y="491891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4. Finding a different detection method for glaucoma.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30"/>
          <p:cNvSpPr txBox="1"/>
          <p:nvPr>
            <p:ph type="title"/>
          </p:nvPr>
        </p:nvSpPr>
        <p:spPr>
          <a:xfrm>
            <a:off x="558100" y="21021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always doing that which I cannot do, in order that I may learn how to do it.</a:t>
            </a:r>
            <a:endParaRPr/>
          </a:p>
        </p:txBody>
      </p:sp>
      <p:sp>
        <p:nvSpPr>
          <p:cNvPr id="3025" name="Google Shape;3025;p130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― Pablo Picasso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026" name="Google Shape;3026;p130"/>
          <p:cNvGrpSpPr/>
          <p:nvPr/>
        </p:nvGrpSpPr>
        <p:grpSpPr>
          <a:xfrm rot="10800000">
            <a:off x="5505518" y="531701"/>
            <a:ext cx="1237846" cy="872004"/>
            <a:chOff x="621403" y="597265"/>
            <a:chExt cx="1588204" cy="1118814"/>
          </a:xfrm>
        </p:grpSpPr>
        <p:sp>
          <p:nvSpPr>
            <p:cNvPr id="3027" name="Google Shape;3027;p130"/>
            <p:cNvSpPr/>
            <p:nvPr/>
          </p:nvSpPr>
          <p:spPr>
            <a:xfrm>
              <a:off x="1448058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30"/>
            <p:cNvSpPr/>
            <p:nvPr/>
          </p:nvSpPr>
          <p:spPr>
            <a:xfrm>
              <a:off x="621403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131"/>
          <p:cNvSpPr txBox="1"/>
          <p:nvPr>
            <p:ph type="title"/>
          </p:nvPr>
        </p:nvSpPr>
        <p:spPr>
          <a:xfrm>
            <a:off x="1747300" y="3238700"/>
            <a:ext cx="86973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034" name="Google Shape;3034;p131"/>
          <p:cNvSpPr txBox="1"/>
          <p:nvPr>
            <p:ph idx="1" type="subTitle"/>
          </p:nvPr>
        </p:nvSpPr>
        <p:spPr>
          <a:xfrm>
            <a:off x="1249875" y="3790550"/>
            <a:ext cx="9921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Does anyone have questions? Speak now or forever hold your doubt…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descr="Power outline" id="3035" name="Google Shape;3035;p131"/>
          <p:cNvGrpSpPr/>
          <p:nvPr/>
        </p:nvGrpSpPr>
        <p:grpSpPr>
          <a:xfrm>
            <a:off x="5244814" y="747601"/>
            <a:ext cx="1702339" cy="1891053"/>
            <a:chOff x="5753006" y="3038475"/>
            <a:chExt cx="685957" cy="761999"/>
          </a:xfrm>
        </p:grpSpPr>
        <p:sp>
          <p:nvSpPr>
            <p:cNvPr id="3036" name="Google Shape;3036;p13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3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66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p131"/>
          <p:cNvGrpSpPr/>
          <p:nvPr/>
        </p:nvGrpSpPr>
        <p:grpSpPr>
          <a:xfrm>
            <a:off x="5788800" y="5660350"/>
            <a:ext cx="717901" cy="717901"/>
            <a:chOff x="5788800" y="5660350"/>
            <a:chExt cx="717901" cy="717901"/>
          </a:xfrm>
        </p:grpSpPr>
        <p:pic>
          <p:nvPicPr>
            <p:cNvPr id="3039" name="Google Shape;3039;p131"/>
            <p:cNvPicPr preferRelativeResize="0"/>
            <p:nvPr/>
          </p:nvPicPr>
          <p:blipFill>
            <a:blip r:embed="rId3">
              <a:alphaModFix amt="71000"/>
            </a:blip>
            <a:stretch>
              <a:fillRect/>
            </a:stretch>
          </p:blipFill>
          <p:spPr>
            <a:xfrm>
              <a:off x="5788800" y="5660350"/>
              <a:ext cx="717901" cy="717901"/>
            </a:xfrm>
            <a:prstGeom prst="rect">
              <a:avLst/>
            </a:prstGeom>
            <a:noFill/>
            <a:ln>
              <a:noFill/>
            </a:ln>
            <a:effectLst>
              <a:outerShdw blurRad="71438" rotWithShape="0" algn="bl" dir="5400000" dist="47625">
                <a:schemeClr val="accent1">
                  <a:alpha val="50000"/>
                </a:schemeClr>
              </a:outerShdw>
            </a:effectLst>
          </p:spPr>
        </p:pic>
        <p:sp>
          <p:nvSpPr>
            <p:cNvPr id="3040" name="Google Shape;3040;p131"/>
            <p:cNvSpPr txBox="1"/>
            <p:nvPr/>
          </p:nvSpPr>
          <p:spPr>
            <a:xfrm>
              <a:off x="5823275" y="5854188"/>
              <a:ext cx="67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hlink"/>
                  </a:solidFill>
                  <a:latin typeface="Lora Medium"/>
                  <a:ea typeface="Lora Medium"/>
                  <a:cs typeface="Lora Medium"/>
                  <a:sym typeface="Lora Medium"/>
                  <a:hlinkClick r:id="rId4"/>
                </a:rPr>
                <a:t>          </a:t>
              </a:r>
              <a:endParaRPr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32"/>
          <p:cNvSpPr txBox="1"/>
          <p:nvPr>
            <p:ph type="title"/>
          </p:nvPr>
        </p:nvSpPr>
        <p:spPr>
          <a:xfrm>
            <a:off x="1123750" y="593375"/>
            <a:ext cx="104358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REFERENCES</a:t>
            </a:r>
            <a:endParaRPr sz="5100"/>
          </a:p>
        </p:txBody>
      </p:sp>
      <p:sp>
        <p:nvSpPr>
          <p:cNvPr id="3046" name="Google Shape;3046;p132"/>
          <p:cNvSpPr txBox="1"/>
          <p:nvPr>
            <p:ph idx="1" type="body"/>
          </p:nvPr>
        </p:nvSpPr>
        <p:spPr>
          <a:xfrm>
            <a:off x="1123925" y="1921099"/>
            <a:ext cx="10435800" cy="438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[1]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Clinically applicable deep learning for diagnosis and referral in retinal disease</a:t>
            </a:r>
            <a:r>
              <a:rPr lang="en" sz="2400"/>
              <a:t> - </a:t>
            </a:r>
            <a:r>
              <a:rPr i="1" lang="en" sz="2400"/>
              <a:t>De Fauw, J., Ledsam, J.R., Romera-Paredes, B. et al. </a:t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[2]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Blindness and vision impairment</a:t>
            </a:r>
            <a:r>
              <a:rPr lang="en" sz="2400"/>
              <a:t> (14/10/2021)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[3]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Global blindness was slowing prior to pandemic study reveals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[4]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Causes of Vision Loss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[5]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Country Map &amp; Estimates of Vision Loss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[6] </a:t>
            </a:r>
            <a:r>
              <a:rPr lang="en" sz="2400" u="sng">
                <a:solidFill>
                  <a:schemeClr val="hlink"/>
                </a:solidFill>
                <a:hlinkClick r:id="rId8"/>
              </a:rPr>
              <a:t>Retinal Imaging: Choosing the Right Method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[7] </a:t>
            </a:r>
            <a:r>
              <a:rPr lang="en" sz="2400" u="sng">
                <a:solidFill>
                  <a:schemeClr val="hlink"/>
                </a:solidFill>
                <a:hlinkClick r:id="rId9"/>
              </a:rPr>
              <a:t>CNNs for Automatic Glaucoma Assessment using Fundus Images: An Extensive Validation</a:t>
            </a:r>
            <a:r>
              <a:rPr lang="en" sz="2400"/>
              <a:t> - Diaz-Pinto, A., Morales, S., Naranjo, V. et al.</a:t>
            </a:r>
            <a:endParaRPr sz="24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33"/>
          <p:cNvSpPr txBox="1"/>
          <p:nvPr>
            <p:ph type="title"/>
          </p:nvPr>
        </p:nvSpPr>
        <p:spPr>
          <a:xfrm>
            <a:off x="1123750" y="593375"/>
            <a:ext cx="104358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REFERENCES</a:t>
            </a:r>
            <a:endParaRPr sz="5100"/>
          </a:p>
        </p:txBody>
      </p:sp>
      <p:sp>
        <p:nvSpPr>
          <p:cNvPr id="3052" name="Google Shape;3052;p133"/>
          <p:cNvSpPr txBox="1"/>
          <p:nvPr>
            <p:ph idx="1" type="body"/>
          </p:nvPr>
        </p:nvSpPr>
        <p:spPr>
          <a:xfrm>
            <a:off x="1123925" y="1921099"/>
            <a:ext cx="10435800" cy="438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[8]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A global review of publicly available datasets for ophthalmological imaging: barriers to access, usability, and generalisability</a:t>
            </a:r>
            <a:r>
              <a:rPr lang="en" sz="2400"/>
              <a:t> - </a:t>
            </a:r>
            <a:r>
              <a:rPr i="1" lang="en" sz="2400"/>
              <a:t>Saad M Khan, Xiaoxuan Liu, Siddharth Nath, Edward Korot, Livia Faes, Siegfried K Wagner et al.</a:t>
            </a:r>
            <a:endParaRPr i="1" sz="24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34"/>
          <p:cNvSpPr txBox="1"/>
          <p:nvPr>
            <p:ph type="title"/>
          </p:nvPr>
        </p:nvSpPr>
        <p:spPr>
          <a:xfrm>
            <a:off x="1123750" y="1431575"/>
            <a:ext cx="10435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PRESENTATION CREDITS</a:t>
            </a:r>
            <a:endParaRPr sz="5100"/>
          </a:p>
        </p:txBody>
      </p:sp>
      <p:sp>
        <p:nvSpPr>
          <p:cNvPr id="3058" name="Google Shape;3058;p134"/>
          <p:cNvSpPr txBox="1"/>
          <p:nvPr>
            <p:ph idx="1" type="body"/>
          </p:nvPr>
        </p:nvSpPr>
        <p:spPr>
          <a:xfrm>
            <a:off x="1123937" y="2508425"/>
            <a:ext cx="104358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07" name="Google Shape;1007;p36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08" name="Google Shape;1008;p36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09" name="Google Shape;1009;p36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10" name="Google Shape;1010;p36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7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16" name="Google Shape;1016;p37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17" name="Google Shape;1017;p37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18" name="Google Shape;1018;p37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19" name="Google Shape;1019;p37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20" name="Google Shape;1020;p37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8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27" name="Google Shape;1027;p38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28" name="Google Shape;1028;p38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29" name="Google Shape;1029;p38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30" name="Google Shape;1030;p38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31" name="Google Shape;1031;p38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9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38" name="Google Shape;1038;p39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39" name="Google Shape;1039;p39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40" name="Google Shape;1040;p39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41" name="Google Shape;1041;p39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42" name="Google Shape;1042;p39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43" name="Google Shape;1043;p39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0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49" name="Google Shape;1049;p40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50" name="Google Shape;1050;p40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51" name="Google Shape;1051;p40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52" name="Google Shape;1052;p40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53" name="Google Shape;1053;p40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54" name="Google Shape;1054;p40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55" name="Google Shape;1055;p40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56" name="Google Shape;1056;p40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1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62" name="Google Shape;1062;p41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63" name="Google Shape;1063;p41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64" name="Google Shape;1064;p41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65" name="Google Shape;1065;p41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66" name="Google Shape;1066;p41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67" name="Google Shape;1067;p41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68" name="Google Shape;1068;p41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69" name="Google Shape;1069;p41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70" name="Google Shape;1070;p41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2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76" name="Google Shape;1076;p42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77" name="Google Shape;1077;p42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78" name="Google Shape;1078;p42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79" name="Google Shape;1079;p42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81" name="Google Shape;1081;p42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82" name="Google Shape;1082;p42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83" name="Google Shape;1083;p42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84" name="Google Shape;1084;p42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85" name="Google Shape;1085;p42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91" name="Google Shape;1091;p43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092" name="Google Shape;1092;p43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3" name="Google Shape;1093;p43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4" name="Google Shape;1094;p43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5" name="Google Shape;1095;p43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96" name="Google Shape;1096;p43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097" name="Google Shape;1097;p43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98" name="Google Shape;1098;p43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99" name="Google Shape;1099;p43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00" name="Google Shape;1100;p43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01" name="Google Shape;1101;p43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07" name="Google Shape;1107;p44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108" name="Google Shape;1108;p44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09" name="Google Shape;1109;p44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10" name="Google Shape;1110;p44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11" name="Google Shape;1111;p44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12" name="Google Shape;1112;p44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13" name="Google Shape;1113;p44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14" name="Google Shape;1114;p44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15" name="Google Shape;1115;p44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16" name="Google Shape;1116;p44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17" name="Google Shape;1117;p44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18" name="Google Shape;1118;p44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27"/>
          <p:cNvPicPr preferRelativeResize="0"/>
          <p:nvPr/>
        </p:nvPicPr>
        <p:blipFill rotWithShape="1">
          <a:blip r:embed="rId3">
            <a:alphaModFix/>
          </a:blip>
          <a:srcRect b="11423" l="16879" r="20974" t="17138"/>
          <a:stretch/>
        </p:blipFill>
        <p:spPr>
          <a:xfrm>
            <a:off x="1415925" y="1173300"/>
            <a:ext cx="3570800" cy="4112875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5400000" dist="19050">
              <a:schemeClr val="accent2"/>
            </a:outerShdw>
          </a:effectLst>
        </p:spPr>
      </p:pic>
      <p:sp>
        <p:nvSpPr>
          <p:cNvPr id="832" name="Google Shape;832;p27"/>
          <p:cNvSpPr txBox="1"/>
          <p:nvPr>
            <p:ph type="title"/>
          </p:nvPr>
        </p:nvSpPr>
        <p:spPr>
          <a:xfrm>
            <a:off x="4986725" y="2065150"/>
            <a:ext cx="6408300" cy="99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Hi! I’m Sabina</a:t>
            </a:r>
            <a:endParaRPr sz="5500"/>
          </a:p>
        </p:txBody>
      </p:sp>
      <p:sp>
        <p:nvSpPr>
          <p:cNvPr id="833" name="Google Shape;833;p27"/>
          <p:cNvSpPr txBox="1"/>
          <p:nvPr>
            <p:ph idx="1" type="body"/>
          </p:nvPr>
        </p:nvSpPr>
        <p:spPr>
          <a:xfrm>
            <a:off x="4986748" y="3140675"/>
            <a:ext cx="64083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</a:t>
            </a:r>
            <a:r>
              <a:rPr lang="en"/>
              <a:t> computer vision enthusiast and ex-chemistry buff</a:t>
            </a:r>
            <a:endParaRPr/>
          </a:p>
        </p:txBody>
      </p:sp>
      <p:sp>
        <p:nvSpPr>
          <p:cNvPr id="834" name="Google Shape;834;p27"/>
          <p:cNvSpPr txBox="1"/>
          <p:nvPr>
            <p:ph idx="1" type="body"/>
          </p:nvPr>
        </p:nvSpPr>
        <p:spPr>
          <a:xfrm>
            <a:off x="1202250" y="5081675"/>
            <a:ext cx="4482600" cy="4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800"/>
              <a:t>Made with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powerpuffyourself.com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24" name="Google Shape;1124;p45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125" name="Google Shape;1125;p45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6" name="Google Shape;1126;p45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7" name="Google Shape;1127;p45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29" name="Google Shape;1129;p45"/>
          <p:cNvSpPr txBox="1"/>
          <p:nvPr/>
        </p:nvSpPr>
        <p:spPr>
          <a:xfrm rot="-3119617">
            <a:off x="6796753" y="3630860"/>
            <a:ext cx="1548845" cy="614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Go for open source projects</a:t>
            </a:r>
            <a:endParaRPr/>
          </a:p>
        </p:txBody>
      </p:sp>
      <p:sp>
        <p:nvSpPr>
          <p:cNvPr id="1130" name="Google Shape;1130;p45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31" name="Google Shape;1131;p45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32" name="Google Shape;1132;p45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33" name="Google Shape;1133;p45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34" name="Google Shape;1134;p45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35" name="Google Shape;1135;p45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36" name="Google Shape;1136;p45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42" name="Google Shape;1142;p46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1143" name="Google Shape;1143;p46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4" name="Google Shape;1144;p46"/>
          <p:cNvSpPr txBox="1"/>
          <p:nvPr/>
        </p:nvSpPr>
        <p:spPr>
          <a:xfrm>
            <a:off x="7736697" y="24429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Single eye disease detection using 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2D images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5" name="Google Shape;1145;p46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6" name="Google Shape;1146;p46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7" name="Google Shape;1147;p46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48" name="Google Shape;1148;p46"/>
          <p:cNvSpPr txBox="1"/>
          <p:nvPr/>
        </p:nvSpPr>
        <p:spPr>
          <a:xfrm rot="-3119617">
            <a:off x="6796753" y="3630860"/>
            <a:ext cx="1548845" cy="614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Go for open source projects</a:t>
            </a:r>
            <a:endParaRPr/>
          </a:p>
        </p:txBody>
      </p:sp>
      <p:sp>
        <p:nvSpPr>
          <p:cNvPr id="1149" name="Google Shape;1149;p46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50" name="Google Shape;1150;p46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51" name="Google Shape;1151;p46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52" name="Google Shape;1152;p46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53" name="Google Shape;1153;p46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54" name="Google Shape;1154;p46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55" name="Google Shape;1155;p46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7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61" name="Google Shape;1161;p47"/>
          <p:cNvSpPr/>
          <p:nvPr/>
        </p:nvSpPr>
        <p:spPr>
          <a:xfrm>
            <a:off x="183325" y="2187175"/>
            <a:ext cx="8216114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grpSp>
        <p:nvGrpSpPr>
          <p:cNvPr id="1162" name="Google Shape;1162;p47"/>
          <p:cNvGrpSpPr/>
          <p:nvPr/>
        </p:nvGrpSpPr>
        <p:grpSpPr>
          <a:xfrm>
            <a:off x="8570750" y="5371950"/>
            <a:ext cx="382600" cy="1138215"/>
            <a:chOff x="8875550" y="5295750"/>
            <a:chExt cx="382600" cy="1138215"/>
          </a:xfrm>
        </p:grpSpPr>
        <p:sp>
          <p:nvSpPr>
            <p:cNvPr id="1163" name="Google Shape;1163;p47"/>
            <p:cNvSpPr/>
            <p:nvPr/>
          </p:nvSpPr>
          <p:spPr>
            <a:xfrm>
              <a:off x="8904250" y="5295750"/>
              <a:ext cx="277500" cy="2679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4" name="Google Shape;1164;p47"/>
            <p:cNvCxnSpPr>
              <a:stCxn id="1163" idx="4"/>
            </p:cNvCxnSpPr>
            <p:nvPr/>
          </p:nvCxnSpPr>
          <p:spPr>
            <a:xfrm>
              <a:off x="9043000" y="5563650"/>
              <a:ext cx="14400" cy="592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47"/>
            <p:cNvCxnSpPr/>
            <p:nvPr/>
          </p:nvCxnSpPr>
          <p:spPr>
            <a:xfrm flipH="1" rot="10800000">
              <a:off x="8875550" y="6146900"/>
              <a:ext cx="181800" cy="27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47"/>
            <p:cNvCxnSpPr/>
            <p:nvPr/>
          </p:nvCxnSpPr>
          <p:spPr>
            <a:xfrm rot="10800000">
              <a:off x="9056326" y="6156465"/>
              <a:ext cx="181800" cy="27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47"/>
            <p:cNvCxnSpPr/>
            <p:nvPr/>
          </p:nvCxnSpPr>
          <p:spPr>
            <a:xfrm flipH="1">
              <a:off x="9058050" y="5707025"/>
              <a:ext cx="200100" cy="10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47"/>
            <p:cNvCxnSpPr/>
            <p:nvPr/>
          </p:nvCxnSpPr>
          <p:spPr>
            <a:xfrm rot="10800000">
              <a:off x="8875594" y="5754797"/>
              <a:ext cx="171000" cy="55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9" name="Google Shape;1169;p47"/>
          <p:cNvSpPr/>
          <p:nvPr/>
        </p:nvSpPr>
        <p:spPr>
          <a:xfrm flipH="1">
            <a:off x="8105063" y="4918317"/>
            <a:ext cx="271453" cy="214674"/>
          </a:xfrm>
          <a:custGeom>
            <a:rect b="b" l="l" r="r" t="t"/>
            <a:pathLst>
              <a:path extrusionOk="0" h="1589" w="1589">
                <a:moveTo>
                  <a:pt x="804" y="1"/>
                </a:moveTo>
                <a:cubicBezTo>
                  <a:pt x="358" y="1"/>
                  <a:pt x="1" y="357"/>
                  <a:pt x="1" y="803"/>
                </a:cubicBezTo>
                <a:cubicBezTo>
                  <a:pt x="1" y="1232"/>
                  <a:pt x="358" y="1589"/>
                  <a:pt x="804" y="1589"/>
                </a:cubicBezTo>
                <a:cubicBezTo>
                  <a:pt x="1232" y="1589"/>
                  <a:pt x="1589" y="1232"/>
                  <a:pt x="1589" y="803"/>
                </a:cubicBezTo>
                <a:cubicBezTo>
                  <a:pt x="1589" y="357"/>
                  <a:pt x="1232" y="1"/>
                  <a:pt x="8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7"/>
          <p:cNvSpPr/>
          <p:nvPr/>
        </p:nvSpPr>
        <p:spPr>
          <a:xfrm flipH="1">
            <a:off x="8382445" y="5115703"/>
            <a:ext cx="204316" cy="164011"/>
          </a:xfrm>
          <a:custGeom>
            <a:rect b="b" l="l" r="r" t="t"/>
            <a:pathLst>
              <a:path extrusionOk="0" h="1214" w="1196">
                <a:moveTo>
                  <a:pt x="589" y="1"/>
                </a:moveTo>
                <a:cubicBezTo>
                  <a:pt x="268" y="1"/>
                  <a:pt x="0" y="286"/>
                  <a:pt x="0" y="607"/>
                </a:cubicBezTo>
                <a:cubicBezTo>
                  <a:pt x="0" y="946"/>
                  <a:pt x="268" y="1214"/>
                  <a:pt x="589" y="1214"/>
                </a:cubicBezTo>
                <a:cubicBezTo>
                  <a:pt x="928" y="1214"/>
                  <a:pt x="1196" y="946"/>
                  <a:pt x="1196" y="607"/>
                </a:cubicBezTo>
                <a:cubicBezTo>
                  <a:pt x="1196" y="286"/>
                  <a:pt x="928" y="1"/>
                  <a:pt x="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016000" sx="114000" rotWithShape="0" algn="ctr" dist="76200" sy="114000">
              <a:schemeClr val="accent2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7"/>
          <p:cNvSpPr/>
          <p:nvPr/>
        </p:nvSpPr>
        <p:spPr>
          <a:xfrm flipH="1">
            <a:off x="7236633" y="3914536"/>
            <a:ext cx="1774096" cy="952320"/>
          </a:xfrm>
          <a:custGeom>
            <a:rect b="b" l="l" r="r" t="t"/>
            <a:pathLst>
              <a:path extrusionOk="0" h="7049" w="10385">
                <a:moveTo>
                  <a:pt x="5335" y="0"/>
                </a:moveTo>
                <a:cubicBezTo>
                  <a:pt x="4729" y="0"/>
                  <a:pt x="4193" y="429"/>
                  <a:pt x="4051" y="1000"/>
                </a:cubicBezTo>
                <a:cubicBezTo>
                  <a:pt x="3801" y="643"/>
                  <a:pt x="3408" y="393"/>
                  <a:pt x="2944" y="393"/>
                </a:cubicBezTo>
                <a:cubicBezTo>
                  <a:pt x="2195" y="393"/>
                  <a:pt x="1606" y="1000"/>
                  <a:pt x="1606" y="1731"/>
                </a:cubicBezTo>
                <a:cubicBezTo>
                  <a:pt x="1606" y="1838"/>
                  <a:pt x="1624" y="1927"/>
                  <a:pt x="1642" y="2034"/>
                </a:cubicBezTo>
                <a:cubicBezTo>
                  <a:pt x="1535" y="1999"/>
                  <a:pt x="1446" y="1981"/>
                  <a:pt x="1339" y="1981"/>
                </a:cubicBezTo>
                <a:cubicBezTo>
                  <a:pt x="607" y="1981"/>
                  <a:pt x="0" y="2588"/>
                  <a:pt x="0" y="3319"/>
                </a:cubicBezTo>
                <a:cubicBezTo>
                  <a:pt x="0" y="4051"/>
                  <a:pt x="607" y="4657"/>
                  <a:pt x="1339" y="4657"/>
                </a:cubicBezTo>
                <a:lnTo>
                  <a:pt x="1356" y="4657"/>
                </a:lnTo>
                <a:cubicBezTo>
                  <a:pt x="1428" y="5335"/>
                  <a:pt x="1999" y="5853"/>
                  <a:pt x="2677" y="5853"/>
                </a:cubicBezTo>
                <a:cubicBezTo>
                  <a:pt x="2980" y="5853"/>
                  <a:pt x="3266" y="5746"/>
                  <a:pt x="3480" y="5567"/>
                </a:cubicBezTo>
                <a:lnTo>
                  <a:pt x="3480" y="5567"/>
                </a:lnTo>
                <a:cubicBezTo>
                  <a:pt x="3480" y="5621"/>
                  <a:pt x="3462" y="5656"/>
                  <a:pt x="3462" y="5710"/>
                </a:cubicBezTo>
                <a:cubicBezTo>
                  <a:pt x="3462" y="6442"/>
                  <a:pt x="4068" y="7048"/>
                  <a:pt x="4800" y="7048"/>
                </a:cubicBezTo>
                <a:cubicBezTo>
                  <a:pt x="5496" y="7048"/>
                  <a:pt x="6067" y="6513"/>
                  <a:pt x="6138" y="5835"/>
                </a:cubicBezTo>
                <a:cubicBezTo>
                  <a:pt x="6370" y="6174"/>
                  <a:pt x="6763" y="6388"/>
                  <a:pt x="7191" y="6388"/>
                </a:cubicBezTo>
                <a:cubicBezTo>
                  <a:pt x="7922" y="6388"/>
                  <a:pt x="8529" y="5781"/>
                  <a:pt x="8529" y="5050"/>
                </a:cubicBezTo>
                <a:lnTo>
                  <a:pt x="8529" y="4925"/>
                </a:lnTo>
                <a:cubicBezTo>
                  <a:pt x="8690" y="4996"/>
                  <a:pt x="8868" y="5050"/>
                  <a:pt x="9064" y="5050"/>
                </a:cubicBezTo>
                <a:cubicBezTo>
                  <a:pt x="9796" y="5050"/>
                  <a:pt x="10385" y="4443"/>
                  <a:pt x="10385" y="3712"/>
                </a:cubicBezTo>
                <a:cubicBezTo>
                  <a:pt x="10385" y="2980"/>
                  <a:pt x="9796" y="2391"/>
                  <a:pt x="9064" y="2391"/>
                </a:cubicBezTo>
                <a:cubicBezTo>
                  <a:pt x="8957" y="2391"/>
                  <a:pt x="8868" y="2409"/>
                  <a:pt x="8761" y="2427"/>
                </a:cubicBezTo>
                <a:cubicBezTo>
                  <a:pt x="8779" y="2338"/>
                  <a:pt x="8797" y="2231"/>
                  <a:pt x="8797" y="2124"/>
                </a:cubicBezTo>
                <a:cubicBezTo>
                  <a:pt x="8797" y="1392"/>
                  <a:pt x="8190" y="785"/>
                  <a:pt x="7459" y="785"/>
                </a:cubicBezTo>
                <a:cubicBezTo>
                  <a:pt x="7155" y="785"/>
                  <a:pt x="6870" y="892"/>
                  <a:pt x="6638" y="1071"/>
                </a:cubicBezTo>
                <a:cubicBezTo>
                  <a:pt x="6531" y="464"/>
                  <a:pt x="5995" y="0"/>
                  <a:pt x="53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5763" rotWithShape="0" algn="ctr" dist="47625">
              <a:schemeClr val="accent2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7"/>
          <p:cNvSpPr txBox="1"/>
          <p:nvPr>
            <p:ph idx="3" type="body"/>
          </p:nvPr>
        </p:nvSpPr>
        <p:spPr>
          <a:xfrm>
            <a:off x="7175925" y="4070138"/>
            <a:ext cx="2001900" cy="83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accent5">
                <a:alpha val="3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000">
                <a:solidFill>
                  <a:srgbClr val="252525"/>
                </a:solidFill>
              </a:rPr>
              <a:t>And this is where the learning begins…</a:t>
            </a:r>
            <a:endParaRPr sz="1000">
              <a:solidFill>
                <a:srgbClr val="252525"/>
              </a:solidFill>
            </a:endParaRPr>
          </a:p>
        </p:txBody>
      </p:sp>
      <p:pic>
        <p:nvPicPr>
          <p:cNvPr id="1173" name="Google Shape;11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788" y="2681725"/>
            <a:ext cx="2709375" cy="3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47"/>
          <p:cNvSpPr txBox="1"/>
          <p:nvPr>
            <p:ph idx="3" type="body"/>
          </p:nvPr>
        </p:nvSpPr>
        <p:spPr>
          <a:xfrm>
            <a:off x="8449900" y="2612725"/>
            <a:ext cx="2432100" cy="831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5">
                <a:alpha val="23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 sz="1300">
                <a:latin typeface="Lora"/>
                <a:ea typeface="Lora"/>
                <a:cs typeface="Lora"/>
                <a:sym typeface="Lora"/>
              </a:rPr>
              <a:t>DNNs, CNNs</a:t>
            </a:r>
            <a:endParaRPr b="1"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5" name="Google Shape;1175;p47"/>
          <p:cNvSpPr txBox="1"/>
          <p:nvPr>
            <p:ph idx="3" type="body"/>
          </p:nvPr>
        </p:nvSpPr>
        <p:spPr>
          <a:xfrm>
            <a:off x="9726825" y="5203525"/>
            <a:ext cx="1917300" cy="831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5">
                <a:alpha val="23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 sz="1300">
                <a:latin typeface="Lora"/>
                <a:ea typeface="Lora"/>
                <a:cs typeface="Lora"/>
                <a:sym typeface="Lora"/>
              </a:rPr>
              <a:t>…other computer vision concepts</a:t>
            </a:r>
            <a:endParaRPr b="1"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6" name="Google Shape;1176;p47"/>
          <p:cNvSpPr txBox="1"/>
          <p:nvPr>
            <p:ph idx="3" type="body"/>
          </p:nvPr>
        </p:nvSpPr>
        <p:spPr>
          <a:xfrm>
            <a:off x="9825650" y="2993725"/>
            <a:ext cx="1437300" cy="831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5">
                <a:alpha val="23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 sz="1300">
                <a:latin typeface="Lora"/>
                <a:ea typeface="Lora"/>
                <a:cs typeface="Lora"/>
                <a:sym typeface="Lora"/>
              </a:rPr>
              <a:t>Image segmentation</a:t>
            </a:r>
            <a:endParaRPr b="1"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7" name="Google Shape;1177;p47"/>
          <p:cNvSpPr txBox="1"/>
          <p:nvPr>
            <p:ph idx="3" type="body"/>
          </p:nvPr>
        </p:nvSpPr>
        <p:spPr>
          <a:xfrm>
            <a:off x="10816250" y="2612725"/>
            <a:ext cx="1437300" cy="831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5">
                <a:alpha val="23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 sz="1300">
                <a:latin typeface="Lora"/>
                <a:ea typeface="Lora"/>
                <a:cs typeface="Lora"/>
                <a:sym typeface="Lora"/>
              </a:rPr>
              <a:t>U-Nets, Res-Nets</a:t>
            </a:r>
            <a:endParaRPr b="1" sz="13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8" name="Google Shape;1178;p47"/>
          <p:cNvSpPr txBox="1"/>
          <p:nvPr/>
        </p:nvSpPr>
        <p:spPr>
          <a:xfrm>
            <a:off x="9185475" y="59001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Mountains drawn by </a:t>
            </a:r>
            <a:r>
              <a:rPr lang="en" sz="8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4"/>
              </a:rPr>
              <a:t>OpenAI DALL-E 2</a:t>
            </a:r>
            <a:endParaRPr sz="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79" name="Google Shape;1179;p47"/>
          <p:cNvSpPr txBox="1"/>
          <p:nvPr/>
        </p:nvSpPr>
        <p:spPr>
          <a:xfrm>
            <a:off x="1007925" y="2811850"/>
            <a:ext cx="1195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0" name="Google Shape;1180;p47"/>
          <p:cNvSpPr txBox="1"/>
          <p:nvPr/>
        </p:nvSpPr>
        <p:spPr>
          <a:xfrm>
            <a:off x="5046525" y="2442950"/>
            <a:ext cx="23427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Single eye disease detection using 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2D images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1" name="Google Shape;1181;p47"/>
          <p:cNvSpPr txBox="1"/>
          <p:nvPr/>
        </p:nvSpPr>
        <p:spPr>
          <a:xfrm>
            <a:off x="2760525" y="1757150"/>
            <a:ext cx="23427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2" name="Google Shape;1182;p47"/>
          <p:cNvSpPr txBox="1"/>
          <p:nvPr/>
        </p:nvSpPr>
        <p:spPr>
          <a:xfrm>
            <a:off x="474525" y="1528550"/>
            <a:ext cx="23427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8"/>
          <p:cNvSpPr txBox="1"/>
          <p:nvPr>
            <p:ph idx="1" type="body"/>
          </p:nvPr>
        </p:nvSpPr>
        <p:spPr>
          <a:xfrm>
            <a:off x="1471050" y="38997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pervasive is it? Who does it affect and why?</a:t>
            </a:r>
            <a:endParaRPr/>
          </a:p>
        </p:txBody>
      </p:sp>
      <p:sp>
        <p:nvSpPr>
          <p:cNvPr id="1188" name="Google Shape;1188;p48"/>
          <p:cNvSpPr txBox="1"/>
          <p:nvPr>
            <p:ph type="title"/>
          </p:nvPr>
        </p:nvSpPr>
        <p:spPr>
          <a:xfrm>
            <a:off x="1471050" y="19649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IMPAIRMENT &amp; BLINDNESS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9"/>
          <p:cNvSpPr txBox="1"/>
          <p:nvPr>
            <p:ph type="title"/>
          </p:nvPr>
        </p:nvSpPr>
        <p:spPr>
          <a:xfrm>
            <a:off x="8329750" y="2320725"/>
            <a:ext cx="3725100" cy="20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IMPAIRMENT IN NUMBERS</a:t>
            </a:r>
            <a:endParaRPr/>
          </a:p>
        </p:txBody>
      </p:sp>
      <p:grpSp>
        <p:nvGrpSpPr>
          <p:cNvPr id="1194" name="Google Shape;1194;p49"/>
          <p:cNvGrpSpPr/>
          <p:nvPr/>
        </p:nvGrpSpPr>
        <p:grpSpPr>
          <a:xfrm>
            <a:off x="2730679" y="1429621"/>
            <a:ext cx="435144" cy="913047"/>
            <a:chOff x="4880775" y="1837550"/>
            <a:chExt cx="146775" cy="299350"/>
          </a:xfrm>
        </p:grpSpPr>
        <p:sp>
          <p:nvSpPr>
            <p:cNvPr id="1195" name="Google Shape;1195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49"/>
          <p:cNvGrpSpPr/>
          <p:nvPr/>
        </p:nvGrpSpPr>
        <p:grpSpPr>
          <a:xfrm>
            <a:off x="3218510" y="1423508"/>
            <a:ext cx="435144" cy="913047"/>
            <a:chOff x="4880775" y="1837550"/>
            <a:chExt cx="146775" cy="299350"/>
          </a:xfrm>
        </p:grpSpPr>
        <p:sp>
          <p:nvSpPr>
            <p:cNvPr id="1198" name="Google Shape;1198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49"/>
          <p:cNvGrpSpPr/>
          <p:nvPr/>
        </p:nvGrpSpPr>
        <p:grpSpPr>
          <a:xfrm>
            <a:off x="3688709" y="1407654"/>
            <a:ext cx="435144" cy="913047"/>
            <a:chOff x="4880775" y="1837550"/>
            <a:chExt cx="146775" cy="299350"/>
          </a:xfrm>
        </p:grpSpPr>
        <p:sp>
          <p:nvSpPr>
            <p:cNvPr id="1201" name="Google Shape;1201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3" name="Google Shape;1203;p49"/>
          <p:cNvGrpSpPr/>
          <p:nvPr/>
        </p:nvGrpSpPr>
        <p:grpSpPr>
          <a:xfrm>
            <a:off x="6591298" y="1407654"/>
            <a:ext cx="435144" cy="913047"/>
            <a:chOff x="4880775" y="1837550"/>
            <a:chExt cx="146775" cy="299350"/>
          </a:xfrm>
        </p:grpSpPr>
        <p:sp>
          <p:nvSpPr>
            <p:cNvPr id="1204" name="Google Shape;1204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49"/>
          <p:cNvGrpSpPr/>
          <p:nvPr/>
        </p:nvGrpSpPr>
        <p:grpSpPr>
          <a:xfrm>
            <a:off x="7079129" y="1401541"/>
            <a:ext cx="435144" cy="913047"/>
            <a:chOff x="4880775" y="1837550"/>
            <a:chExt cx="146775" cy="299350"/>
          </a:xfrm>
        </p:grpSpPr>
        <p:sp>
          <p:nvSpPr>
            <p:cNvPr id="1207" name="Google Shape;1207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49"/>
          <p:cNvGrpSpPr/>
          <p:nvPr/>
        </p:nvGrpSpPr>
        <p:grpSpPr>
          <a:xfrm>
            <a:off x="2740701" y="3772967"/>
            <a:ext cx="435144" cy="913047"/>
            <a:chOff x="4880775" y="1837550"/>
            <a:chExt cx="146775" cy="299350"/>
          </a:xfrm>
        </p:grpSpPr>
        <p:sp>
          <p:nvSpPr>
            <p:cNvPr id="1210" name="Google Shape;1210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5608915" y="3741258"/>
            <a:ext cx="435144" cy="913047"/>
            <a:chOff x="4880775" y="1837550"/>
            <a:chExt cx="146775" cy="299350"/>
          </a:xfrm>
        </p:grpSpPr>
        <p:sp>
          <p:nvSpPr>
            <p:cNvPr id="1213" name="Google Shape;1213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49"/>
          <p:cNvGrpSpPr/>
          <p:nvPr/>
        </p:nvGrpSpPr>
        <p:grpSpPr>
          <a:xfrm>
            <a:off x="6096745" y="3735145"/>
            <a:ext cx="435144" cy="913047"/>
            <a:chOff x="4880775" y="1837550"/>
            <a:chExt cx="146775" cy="299350"/>
          </a:xfrm>
        </p:grpSpPr>
        <p:sp>
          <p:nvSpPr>
            <p:cNvPr id="1216" name="Google Shape;1216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49"/>
          <p:cNvGrpSpPr/>
          <p:nvPr/>
        </p:nvGrpSpPr>
        <p:grpSpPr>
          <a:xfrm>
            <a:off x="6601320" y="3751000"/>
            <a:ext cx="435144" cy="913047"/>
            <a:chOff x="4880775" y="1837550"/>
            <a:chExt cx="146775" cy="299350"/>
          </a:xfrm>
        </p:grpSpPr>
        <p:sp>
          <p:nvSpPr>
            <p:cNvPr id="1219" name="Google Shape;1219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49"/>
          <p:cNvGrpSpPr/>
          <p:nvPr/>
        </p:nvGrpSpPr>
        <p:grpSpPr>
          <a:xfrm>
            <a:off x="7089150" y="3744887"/>
            <a:ext cx="435144" cy="913047"/>
            <a:chOff x="4880775" y="1837550"/>
            <a:chExt cx="146775" cy="299350"/>
          </a:xfrm>
        </p:grpSpPr>
        <p:sp>
          <p:nvSpPr>
            <p:cNvPr id="1222" name="Google Shape;1222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49"/>
          <p:cNvSpPr txBox="1"/>
          <p:nvPr/>
        </p:nvSpPr>
        <p:spPr>
          <a:xfrm>
            <a:off x="1236093" y="2554692"/>
            <a:ext cx="6264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“Globally, at least 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2.2 billion people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have a near or distance vision impairment.” </a:t>
            </a:r>
            <a:r>
              <a:rPr baseline="30000"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[2]</a:t>
            </a:r>
            <a:endParaRPr baseline="30000"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5" name="Google Shape;1225;p49"/>
          <p:cNvSpPr txBox="1"/>
          <p:nvPr/>
        </p:nvSpPr>
        <p:spPr>
          <a:xfrm>
            <a:off x="1235933" y="4908750"/>
            <a:ext cx="6264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“In at least 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 billion – or almost half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– of these cases, vision impairment could have been prevented or has yet to be addressed.”</a:t>
            </a:r>
            <a:r>
              <a:rPr baseline="30000" lang="en" sz="16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6" name="Google Shape;1226;p49"/>
          <p:cNvSpPr/>
          <p:nvPr/>
        </p:nvSpPr>
        <p:spPr>
          <a:xfrm>
            <a:off x="1236097" y="1219201"/>
            <a:ext cx="1131900" cy="117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0013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28</a:t>
            </a: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900"/>
          </a:p>
        </p:txBody>
      </p:sp>
      <p:sp>
        <p:nvSpPr>
          <p:cNvPr id="1227" name="Google Shape;1227;p49"/>
          <p:cNvSpPr/>
          <p:nvPr/>
        </p:nvSpPr>
        <p:spPr>
          <a:xfrm>
            <a:off x="1263235" y="3522318"/>
            <a:ext cx="1131900" cy="11709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900"/>
          </a:p>
        </p:txBody>
      </p:sp>
      <p:grpSp>
        <p:nvGrpSpPr>
          <p:cNvPr id="1228" name="Google Shape;1228;p49"/>
          <p:cNvGrpSpPr/>
          <p:nvPr/>
        </p:nvGrpSpPr>
        <p:grpSpPr>
          <a:xfrm>
            <a:off x="5600698" y="1407654"/>
            <a:ext cx="435144" cy="913047"/>
            <a:chOff x="4880775" y="1837550"/>
            <a:chExt cx="146775" cy="299350"/>
          </a:xfrm>
        </p:grpSpPr>
        <p:sp>
          <p:nvSpPr>
            <p:cNvPr id="1229" name="Google Shape;1229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49"/>
          <p:cNvGrpSpPr/>
          <p:nvPr/>
        </p:nvGrpSpPr>
        <p:grpSpPr>
          <a:xfrm>
            <a:off x="6088529" y="1401541"/>
            <a:ext cx="435144" cy="913047"/>
            <a:chOff x="4880775" y="1837550"/>
            <a:chExt cx="146775" cy="299350"/>
          </a:xfrm>
        </p:grpSpPr>
        <p:sp>
          <p:nvSpPr>
            <p:cNvPr id="1232" name="Google Shape;1232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49"/>
          <p:cNvGrpSpPr/>
          <p:nvPr/>
        </p:nvGrpSpPr>
        <p:grpSpPr>
          <a:xfrm>
            <a:off x="4610098" y="1407654"/>
            <a:ext cx="435144" cy="913047"/>
            <a:chOff x="4880775" y="1837550"/>
            <a:chExt cx="146775" cy="299350"/>
          </a:xfrm>
        </p:grpSpPr>
        <p:sp>
          <p:nvSpPr>
            <p:cNvPr id="1235" name="Google Shape;1235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49"/>
          <p:cNvGrpSpPr/>
          <p:nvPr/>
        </p:nvGrpSpPr>
        <p:grpSpPr>
          <a:xfrm>
            <a:off x="5097929" y="1401541"/>
            <a:ext cx="435144" cy="913047"/>
            <a:chOff x="4880775" y="1837550"/>
            <a:chExt cx="146775" cy="299350"/>
          </a:xfrm>
        </p:grpSpPr>
        <p:sp>
          <p:nvSpPr>
            <p:cNvPr id="1238" name="Google Shape;1238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4152898" y="1407654"/>
            <a:ext cx="435144" cy="913047"/>
            <a:chOff x="4880775" y="1837550"/>
            <a:chExt cx="146775" cy="299350"/>
          </a:xfrm>
        </p:grpSpPr>
        <p:sp>
          <p:nvSpPr>
            <p:cNvPr id="1241" name="Google Shape;1241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4657032" y="3750343"/>
            <a:ext cx="435144" cy="913047"/>
            <a:chOff x="4880775" y="1837550"/>
            <a:chExt cx="146775" cy="299350"/>
          </a:xfrm>
        </p:grpSpPr>
        <p:sp>
          <p:nvSpPr>
            <p:cNvPr id="1244" name="Google Shape;1244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49"/>
          <p:cNvGrpSpPr/>
          <p:nvPr/>
        </p:nvGrpSpPr>
        <p:grpSpPr>
          <a:xfrm>
            <a:off x="5144863" y="3744231"/>
            <a:ext cx="435144" cy="913047"/>
            <a:chOff x="4880775" y="1837550"/>
            <a:chExt cx="146775" cy="299350"/>
          </a:xfrm>
        </p:grpSpPr>
        <p:sp>
          <p:nvSpPr>
            <p:cNvPr id="1247" name="Google Shape;1247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49"/>
          <p:cNvGrpSpPr/>
          <p:nvPr/>
        </p:nvGrpSpPr>
        <p:grpSpPr>
          <a:xfrm>
            <a:off x="3666432" y="3750343"/>
            <a:ext cx="435144" cy="913047"/>
            <a:chOff x="4880775" y="1837550"/>
            <a:chExt cx="146775" cy="299350"/>
          </a:xfrm>
        </p:grpSpPr>
        <p:sp>
          <p:nvSpPr>
            <p:cNvPr id="1250" name="Google Shape;1250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49"/>
          <p:cNvGrpSpPr/>
          <p:nvPr/>
        </p:nvGrpSpPr>
        <p:grpSpPr>
          <a:xfrm>
            <a:off x="4154263" y="3744231"/>
            <a:ext cx="435144" cy="913047"/>
            <a:chOff x="4880775" y="1837550"/>
            <a:chExt cx="146775" cy="299350"/>
          </a:xfrm>
        </p:grpSpPr>
        <p:sp>
          <p:nvSpPr>
            <p:cNvPr id="1253" name="Google Shape;1253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p49"/>
          <p:cNvGrpSpPr/>
          <p:nvPr/>
        </p:nvGrpSpPr>
        <p:grpSpPr>
          <a:xfrm>
            <a:off x="3209232" y="3750343"/>
            <a:ext cx="435144" cy="913047"/>
            <a:chOff x="4880775" y="1837550"/>
            <a:chExt cx="146775" cy="299350"/>
          </a:xfrm>
        </p:grpSpPr>
        <p:sp>
          <p:nvSpPr>
            <p:cNvPr id="1256" name="Google Shape;1256;p49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0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2.2B, 43M people are blind.</a:t>
            </a:r>
            <a:r>
              <a:rPr baseline="30000" lang="en" u="sng">
                <a:solidFill>
                  <a:schemeClr val="hlink"/>
                </a:solidFill>
                <a:hlinkClick r:id="rId3"/>
              </a:rPr>
              <a:t>[3]</a:t>
            </a:r>
            <a:endParaRPr baseline="30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1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3M of them could’ve been treated.</a:t>
            </a:r>
            <a:r>
              <a:rPr baseline="30000" lang="en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52"/>
          <p:cNvGrpSpPr/>
          <p:nvPr/>
        </p:nvGrpSpPr>
        <p:grpSpPr>
          <a:xfrm rot="-6246677">
            <a:off x="4038700" y="1347312"/>
            <a:ext cx="4155674" cy="4182983"/>
            <a:chOff x="4047924" y="1332477"/>
            <a:chExt cx="4155777" cy="4183086"/>
          </a:xfrm>
        </p:grpSpPr>
        <p:sp>
          <p:nvSpPr>
            <p:cNvPr id="1273" name="Google Shape;1273;p52"/>
            <p:cNvSpPr/>
            <p:nvPr/>
          </p:nvSpPr>
          <p:spPr>
            <a:xfrm flipH="1" rot="5400000">
              <a:off x="4034522" y="1359964"/>
              <a:ext cx="4169700" cy="4141500"/>
            </a:xfrm>
            <a:prstGeom prst="blockArc">
              <a:avLst>
                <a:gd fmla="val 9967490" name="adj1"/>
                <a:gd fmla="val 17212952" name="adj2"/>
                <a:gd fmla="val 2269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 rot="-5400000">
              <a:off x="4041879" y="1357682"/>
              <a:ext cx="4169700" cy="4141500"/>
            </a:xfrm>
            <a:prstGeom prst="blockArc">
              <a:avLst>
                <a:gd fmla="val 11596069" name="adj1"/>
                <a:gd fmla="val 17982081" name="adj2"/>
                <a:gd fmla="val 22668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 rot="5400000">
              <a:off x="4033824" y="1346577"/>
              <a:ext cx="4169700" cy="4141500"/>
            </a:xfrm>
            <a:prstGeom prst="blockArc">
              <a:avLst>
                <a:gd fmla="val 11763762" name="adj1"/>
                <a:gd fmla="val 15368826" name="adj2"/>
                <a:gd fmla="val 23158" name="adj3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 rot="-5400000">
              <a:off x="4038624" y="1346577"/>
              <a:ext cx="4169700" cy="4141500"/>
            </a:xfrm>
            <a:prstGeom prst="blockArc">
              <a:avLst>
                <a:gd fmla="val 19454457" name="adj1"/>
                <a:gd fmla="val 1631544" name="adj2"/>
                <a:gd fmla="val 23063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 rot="-5400000">
              <a:off x="4048101" y="1355039"/>
              <a:ext cx="4169700" cy="4141500"/>
            </a:xfrm>
            <a:prstGeom prst="blockArc">
              <a:avLst>
                <a:gd fmla="val 17669016" name="adj1"/>
                <a:gd fmla="val 20170957" name="adj2"/>
                <a:gd fmla="val 22593" name="adj3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" name="Google Shape;1278;p52"/>
          <p:cNvSpPr txBox="1"/>
          <p:nvPr>
            <p:ph type="title"/>
          </p:nvPr>
        </p:nvSpPr>
        <p:spPr>
          <a:xfrm>
            <a:off x="352500" y="363100"/>
            <a:ext cx="11487000" cy="90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BLINDNESS CAUSES &amp; DEMOGRAPHY</a:t>
            </a:r>
            <a:r>
              <a:rPr baseline="30000" lang="en" u="sng">
                <a:solidFill>
                  <a:schemeClr val="hlink"/>
                </a:solidFill>
                <a:hlinkClick r:id="rId3"/>
              </a:rPr>
              <a:t>[4]</a:t>
            </a:r>
            <a:endParaRPr baseline="30000"/>
          </a:p>
        </p:txBody>
      </p:sp>
      <p:sp>
        <p:nvSpPr>
          <p:cNvPr id="1279" name="Google Shape;1279;p52"/>
          <p:cNvSpPr txBox="1"/>
          <p:nvPr/>
        </p:nvSpPr>
        <p:spPr>
          <a:xfrm>
            <a:off x="6324600" y="1801000"/>
            <a:ext cx="11592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39.3</a:t>
            </a: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0" name="Google Shape;1280;p52"/>
          <p:cNvSpPr txBox="1"/>
          <p:nvPr/>
        </p:nvSpPr>
        <p:spPr>
          <a:xfrm>
            <a:off x="6936153" y="4207116"/>
            <a:ext cx="911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37</a:t>
            </a: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81" name="Google Shape;1281;p52"/>
          <p:cNvGrpSpPr/>
          <p:nvPr/>
        </p:nvGrpSpPr>
        <p:grpSpPr>
          <a:xfrm>
            <a:off x="9291932" y="3789694"/>
            <a:ext cx="406156" cy="794924"/>
            <a:chOff x="4880775" y="1837550"/>
            <a:chExt cx="146775" cy="299350"/>
          </a:xfrm>
        </p:grpSpPr>
        <p:sp>
          <p:nvSpPr>
            <p:cNvPr id="1282" name="Google Shape;1282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52"/>
          <p:cNvGrpSpPr/>
          <p:nvPr/>
        </p:nvGrpSpPr>
        <p:grpSpPr>
          <a:xfrm>
            <a:off x="9730058" y="3780108"/>
            <a:ext cx="406156" cy="794924"/>
            <a:chOff x="4880775" y="1837550"/>
            <a:chExt cx="146775" cy="299350"/>
          </a:xfrm>
        </p:grpSpPr>
        <p:sp>
          <p:nvSpPr>
            <p:cNvPr id="1285" name="Google Shape;1285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52"/>
          <p:cNvSpPr txBox="1"/>
          <p:nvPr/>
        </p:nvSpPr>
        <p:spPr>
          <a:xfrm>
            <a:off x="8448083" y="4698633"/>
            <a:ext cx="339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OTHER DISEASES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8" name="Google Shape;1288;p52"/>
          <p:cNvSpPr/>
          <p:nvPr/>
        </p:nvSpPr>
        <p:spPr>
          <a:xfrm>
            <a:off x="8448075" y="5188770"/>
            <a:ext cx="33957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9.8M out of 16M people</a:t>
            </a: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and older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9" name="Google Shape;1289;p52"/>
          <p:cNvSpPr/>
          <p:nvPr/>
        </p:nvSpPr>
        <p:spPr>
          <a:xfrm>
            <a:off x="8443800" y="2835654"/>
            <a:ext cx="3395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15M out of 17M people</a:t>
            </a: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0" name="Google Shape;1290;p52"/>
          <p:cNvSpPr txBox="1"/>
          <p:nvPr/>
        </p:nvSpPr>
        <p:spPr>
          <a:xfrm>
            <a:off x="8443800" y="2345525"/>
            <a:ext cx="339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CATARACT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91" name="Google Shape;1291;p52"/>
          <p:cNvGrpSpPr/>
          <p:nvPr/>
        </p:nvGrpSpPr>
        <p:grpSpPr>
          <a:xfrm>
            <a:off x="9934956" y="1409276"/>
            <a:ext cx="414788" cy="828322"/>
            <a:chOff x="5511500" y="1822400"/>
            <a:chExt cx="149900" cy="299325"/>
          </a:xfrm>
        </p:grpSpPr>
        <p:sp>
          <p:nvSpPr>
            <p:cNvPr id="1292" name="Google Shape;1292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52"/>
          <p:cNvGrpSpPr/>
          <p:nvPr/>
        </p:nvGrpSpPr>
        <p:grpSpPr>
          <a:xfrm>
            <a:off x="9471422" y="1408972"/>
            <a:ext cx="414788" cy="828322"/>
            <a:chOff x="5511500" y="1822400"/>
            <a:chExt cx="149900" cy="299325"/>
          </a:xfrm>
        </p:grpSpPr>
        <p:sp>
          <p:nvSpPr>
            <p:cNvPr id="1295" name="Google Shape;1295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2"/>
          <p:cNvGrpSpPr/>
          <p:nvPr/>
        </p:nvGrpSpPr>
        <p:grpSpPr>
          <a:xfrm>
            <a:off x="9002433" y="1408972"/>
            <a:ext cx="414788" cy="828322"/>
            <a:chOff x="5511500" y="1822400"/>
            <a:chExt cx="149900" cy="299325"/>
          </a:xfrm>
        </p:grpSpPr>
        <p:sp>
          <p:nvSpPr>
            <p:cNvPr id="1298" name="Google Shape;1298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52"/>
          <p:cNvGrpSpPr/>
          <p:nvPr/>
        </p:nvGrpSpPr>
        <p:grpSpPr>
          <a:xfrm>
            <a:off x="10387947" y="1440439"/>
            <a:ext cx="406156" cy="794924"/>
            <a:chOff x="4880775" y="1837550"/>
            <a:chExt cx="146775" cy="299350"/>
          </a:xfrm>
        </p:grpSpPr>
        <p:sp>
          <p:nvSpPr>
            <p:cNvPr id="1301" name="Google Shape;1301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52"/>
          <p:cNvGrpSpPr/>
          <p:nvPr/>
        </p:nvGrpSpPr>
        <p:grpSpPr>
          <a:xfrm>
            <a:off x="10841579" y="1450025"/>
            <a:ext cx="406156" cy="794924"/>
            <a:chOff x="4880775" y="1837550"/>
            <a:chExt cx="146775" cy="299350"/>
          </a:xfrm>
        </p:grpSpPr>
        <p:sp>
          <p:nvSpPr>
            <p:cNvPr id="1304" name="Google Shape;1304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52"/>
          <p:cNvSpPr txBox="1"/>
          <p:nvPr/>
        </p:nvSpPr>
        <p:spPr>
          <a:xfrm>
            <a:off x="4421553" y="2302116"/>
            <a:ext cx="911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8.</a:t>
            </a: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6%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7" name="Google Shape;1307;p52"/>
          <p:cNvSpPr txBox="1"/>
          <p:nvPr/>
        </p:nvSpPr>
        <p:spPr>
          <a:xfrm>
            <a:off x="4060650" y="3468325"/>
            <a:ext cx="96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8.4%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8" name="Google Shape;1308;p52"/>
          <p:cNvSpPr txBox="1"/>
          <p:nvPr/>
        </p:nvSpPr>
        <p:spPr>
          <a:xfrm>
            <a:off x="4822650" y="4535125"/>
            <a:ext cx="96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6.7</a:t>
            </a: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9" name="Google Shape;1309;p52"/>
          <p:cNvSpPr/>
          <p:nvPr/>
        </p:nvSpPr>
        <p:spPr>
          <a:xfrm>
            <a:off x="64225" y="42745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Almost all 3.6M people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0" name="Google Shape;1310;p52"/>
          <p:cNvSpPr txBox="1"/>
          <p:nvPr/>
        </p:nvSpPr>
        <p:spPr>
          <a:xfrm>
            <a:off x="64225" y="3883434"/>
            <a:ext cx="2789568" cy="37346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GLAUCOMA</a:t>
            </a:r>
            <a:endParaRPr b="1"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11" name="Google Shape;1311;p52"/>
          <p:cNvGrpSpPr/>
          <p:nvPr/>
        </p:nvGrpSpPr>
        <p:grpSpPr>
          <a:xfrm>
            <a:off x="1137167" y="3136055"/>
            <a:ext cx="340753" cy="660999"/>
            <a:chOff x="5511500" y="1822400"/>
            <a:chExt cx="149900" cy="299325"/>
          </a:xfrm>
        </p:grpSpPr>
        <p:sp>
          <p:nvSpPr>
            <p:cNvPr id="1312" name="Google Shape;1312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52"/>
          <p:cNvGrpSpPr/>
          <p:nvPr/>
        </p:nvGrpSpPr>
        <p:grpSpPr>
          <a:xfrm>
            <a:off x="751893" y="3136055"/>
            <a:ext cx="340753" cy="660999"/>
            <a:chOff x="5511500" y="1822400"/>
            <a:chExt cx="149900" cy="299325"/>
          </a:xfrm>
        </p:grpSpPr>
        <p:sp>
          <p:nvSpPr>
            <p:cNvPr id="1315" name="Google Shape;1315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52"/>
          <p:cNvGrpSpPr/>
          <p:nvPr/>
        </p:nvGrpSpPr>
        <p:grpSpPr>
          <a:xfrm>
            <a:off x="1550900" y="3161196"/>
            <a:ext cx="333664" cy="634353"/>
            <a:chOff x="4880775" y="1837550"/>
            <a:chExt cx="146775" cy="299350"/>
          </a:xfrm>
        </p:grpSpPr>
        <p:sp>
          <p:nvSpPr>
            <p:cNvPr id="1318" name="Google Shape;1318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1923559" y="3168845"/>
            <a:ext cx="333664" cy="634353"/>
            <a:chOff x="4880775" y="1837550"/>
            <a:chExt cx="146775" cy="299350"/>
          </a:xfrm>
        </p:grpSpPr>
        <p:sp>
          <p:nvSpPr>
            <p:cNvPr id="1321" name="Google Shape;1321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52"/>
          <p:cNvSpPr/>
          <p:nvPr/>
        </p:nvSpPr>
        <p:spPr>
          <a:xfrm>
            <a:off x="2121625" y="59509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2.6</a:t>
            </a: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 out of 2.9M people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4" name="Google Shape;1324;p52"/>
          <p:cNvSpPr txBox="1"/>
          <p:nvPr/>
        </p:nvSpPr>
        <p:spPr>
          <a:xfrm>
            <a:off x="1435825" y="5559825"/>
            <a:ext cx="4304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AMD &amp; DIABETIC RETINOPATHY</a:t>
            </a:r>
            <a:endParaRPr b="1"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25" name="Google Shape;1325;p52"/>
          <p:cNvGrpSpPr/>
          <p:nvPr/>
        </p:nvGrpSpPr>
        <p:grpSpPr>
          <a:xfrm>
            <a:off x="3346609" y="4812708"/>
            <a:ext cx="340749" cy="661001"/>
            <a:chOff x="5511500" y="1822400"/>
            <a:chExt cx="149900" cy="299325"/>
          </a:xfrm>
        </p:grpSpPr>
        <p:sp>
          <p:nvSpPr>
            <p:cNvPr id="1326" name="Google Shape;1326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" name="Google Shape;1328;p52"/>
          <p:cNvGrpSpPr/>
          <p:nvPr/>
        </p:nvGrpSpPr>
        <p:grpSpPr>
          <a:xfrm>
            <a:off x="2965816" y="4812465"/>
            <a:ext cx="340749" cy="661001"/>
            <a:chOff x="5511500" y="1822400"/>
            <a:chExt cx="149900" cy="299325"/>
          </a:xfrm>
        </p:grpSpPr>
        <p:sp>
          <p:nvSpPr>
            <p:cNvPr id="1329" name="Google Shape;1329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52"/>
          <p:cNvGrpSpPr/>
          <p:nvPr/>
        </p:nvGrpSpPr>
        <p:grpSpPr>
          <a:xfrm>
            <a:off x="2580542" y="4812465"/>
            <a:ext cx="340749" cy="661001"/>
            <a:chOff x="5511500" y="1822400"/>
            <a:chExt cx="149900" cy="299325"/>
          </a:xfrm>
        </p:grpSpPr>
        <p:sp>
          <p:nvSpPr>
            <p:cNvPr id="1332" name="Google Shape;1332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52"/>
          <p:cNvGrpSpPr/>
          <p:nvPr/>
        </p:nvGrpSpPr>
        <p:grpSpPr>
          <a:xfrm>
            <a:off x="3718742" y="4837576"/>
            <a:ext cx="333657" cy="634349"/>
            <a:chOff x="4880775" y="1837550"/>
            <a:chExt cx="146775" cy="299350"/>
          </a:xfrm>
        </p:grpSpPr>
        <p:sp>
          <p:nvSpPr>
            <p:cNvPr id="1335" name="Google Shape;1335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52"/>
          <p:cNvGrpSpPr/>
          <p:nvPr/>
        </p:nvGrpSpPr>
        <p:grpSpPr>
          <a:xfrm>
            <a:off x="4091400" y="4845225"/>
            <a:ext cx="333657" cy="634349"/>
            <a:chOff x="4880775" y="1837550"/>
            <a:chExt cx="146775" cy="299350"/>
          </a:xfrm>
        </p:grpSpPr>
        <p:sp>
          <p:nvSpPr>
            <p:cNvPr id="1338" name="Google Shape;1338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52"/>
          <p:cNvSpPr/>
          <p:nvPr/>
        </p:nvSpPr>
        <p:spPr>
          <a:xfrm>
            <a:off x="1359625" y="23695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2.2</a:t>
            </a:r>
            <a:r>
              <a:rPr b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 out of 3.7M people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1" name="Google Shape;1341;p52"/>
          <p:cNvSpPr txBox="1"/>
          <p:nvPr/>
        </p:nvSpPr>
        <p:spPr>
          <a:xfrm>
            <a:off x="1359625" y="1978434"/>
            <a:ext cx="2789568" cy="37346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REFRACTIVE ERROR</a:t>
            </a:r>
            <a:endParaRPr b="1"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2" name="Google Shape;1342;p52"/>
          <p:cNvGrpSpPr/>
          <p:nvPr/>
        </p:nvGrpSpPr>
        <p:grpSpPr>
          <a:xfrm>
            <a:off x="2432567" y="1231055"/>
            <a:ext cx="340753" cy="660999"/>
            <a:chOff x="5511500" y="1822400"/>
            <a:chExt cx="149900" cy="299325"/>
          </a:xfrm>
        </p:grpSpPr>
        <p:sp>
          <p:nvSpPr>
            <p:cNvPr id="1343" name="Google Shape;1343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52"/>
          <p:cNvGrpSpPr/>
          <p:nvPr/>
        </p:nvGrpSpPr>
        <p:grpSpPr>
          <a:xfrm>
            <a:off x="2047293" y="1231055"/>
            <a:ext cx="340753" cy="660999"/>
            <a:chOff x="5511500" y="1822400"/>
            <a:chExt cx="149900" cy="299325"/>
          </a:xfrm>
        </p:grpSpPr>
        <p:sp>
          <p:nvSpPr>
            <p:cNvPr id="1346" name="Google Shape;1346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52"/>
          <p:cNvGrpSpPr/>
          <p:nvPr/>
        </p:nvGrpSpPr>
        <p:grpSpPr>
          <a:xfrm>
            <a:off x="2857788" y="1256196"/>
            <a:ext cx="333664" cy="634353"/>
            <a:chOff x="4880775" y="1837550"/>
            <a:chExt cx="146775" cy="299350"/>
          </a:xfrm>
        </p:grpSpPr>
        <p:sp>
          <p:nvSpPr>
            <p:cNvPr id="1349" name="Google Shape;1349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52"/>
          <p:cNvGrpSpPr/>
          <p:nvPr/>
        </p:nvGrpSpPr>
        <p:grpSpPr>
          <a:xfrm>
            <a:off x="3230446" y="1263845"/>
            <a:ext cx="333664" cy="634353"/>
            <a:chOff x="4880775" y="1837550"/>
            <a:chExt cx="146775" cy="299350"/>
          </a:xfrm>
        </p:grpSpPr>
        <p:sp>
          <p:nvSpPr>
            <p:cNvPr id="1352" name="Google Shape;1352;p52"/>
            <p:cNvSpPr/>
            <p:nvPr/>
          </p:nvSpPr>
          <p:spPr>
            <a:xfrm>
              <a:off x="4927600" y="183755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4880775" y="1897325"/>
              <a:ext cx="146775" cy="239575"/>
            </a:xfrm>
            <a:custGeom>
              <a:rect b="b" l="l" r="r" t="t"/>
              <a:pathLst>
                <a:path extrusionOk="0" h="9583" w="5871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52"/>
          <p:cNvGrpSpPr/>
          <p:nvPr/>
        </p:nvGrpSpPr>
        <p:grpSpPr>
          <a:xfrm>
            <a:off x="10183122" y="3751910"/>
            <a:ext cx="414788" cy="828322"/>
            <a:chOff x="5511500" y="1822400"/>
            <a:chExt cx="149900" cy="299325"/>
          </a:xfrm>
        </p:grpSpPr>
        <p:sp>
          <p:nvSpPr>
            <p:cNvPr id="1355" name="Google Shape;1355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52"/>
          <p:cNvGrpSpPr/>
          <p:nvPr/>
        </p:nvGrpSpPr>
        <p:grpSpPr>
          <a:xfrm>
            <a:off x="10632604" y="3761693"/>
            <a:ext cx="414788" cy="828322"/>
            <a:chOff x="5511500" y="1822400"/>
            <a:chExt cx="149900" cy="299325"/>
          </a:xfrm>
        </p:grpSpPr>
        <p:sp>
          <p:nvSpPr>
            <p:cNvPr id="1358" name="Google Shape;1358;p52"/>
            <p:cNvSpPr/>
            <p:nvPr/>
          </p:nvSpPr>
          <p:spPr>
            <a:xfrm>
              <a:off x="5560125" y="1822400"/>
              <a:ext cx="53100" cy="53100"/>
            </a:xfrm>
            <a:custGeom>
              <a:rect b="b" l="l" r="r" t="t"/>
              <a:pathLst>
                <a:path extrusionOk="0" h="2124" w="2124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5511500" y="1882175"/>
              <a:ext cx="149900" cy="239550"/>
            </a:xfrm>
            <a:custGeom>
              <a:rect b="b" l="l" r="r" t="t"/>
              <a:pathLst>
                <a:path extrusionOk="0" h="9582" w="5996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3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early detection.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4"/>
          <p:cNvSpPr txBox="1"/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BLINDNESS IN THE WORLD</a:t>
            </a:r>
            <a:endParaRPr/>
          </a:p>
        </p:txBody>
      </p:sp>
      <p:grpSp>
        <p:nvGrpSpPr>
          <p:cNvPr id="1370" name="Google Shape;1370;p54"/>
          <p:cNvGrpSpPr/>
          <p:nvPr/>
        </p:nvGrpSpPr>
        <p:grpSpPr>
          <a:xfrm>
            <a:off x="990600" y="1388525"/>
            <a:ext cx="10972802" cy="5149600"/>
            <a:chOff x="990600" y="1388525"/>
            <a:chExt cx="10972802" cy="5149600"/>
          </a:xfrm>
        </p:grpSpPr>
        <p:pic>
          <p:nvPicPr>
            <p:cNvPr id="1371" name="Google Shape;1371;p54"/>
            <p:cNvPicPr preferRelativeResize="0"/>
            <p:nvPr/>
          </p:nvPicPr>
          <p:blipFill rotWithShape="1">
            <a:blip r:embed="rId3">
              <a:alphaModFix/>
            </a:blip>
            <a:srcRect b="0" l="0" r="88444" t="0"/>
            <a:stretch/>
          </p:blipFill>
          <p:spPr>
            <a:xfrm>
              <a:off x="990600" y="1390375"/>
              <a:ext cx="1408901" cy="51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54"/>
            <p:cNvPicPr preferRelativeResize="0"/>
            <p:nvPr/>
          </p:nvPicPr>
          <p:blipFill rotWithShape="1">
            <a:blip r:embed="rId3">
              <a:alphaModFix/>
            </a:blip>
            <a:srcRect b="0" l="20911" r="0" t="0"/>
            <a:stretch/>
          </p:blipFill>
          <p:spPr>
            <a:xfrm>
              <a:off x="2320575" y="1388525"/>
              <a:ext cx="9642827" cy="51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3" name="Google Shape;1373;p54"/>
          <p:cNvSpPr/>
          <p:nvPr/>
        </p:nvSpPr>
        <p:spPr>
          <a:xfrm>
            <a:off x="9883675" y="2016625"/>
            <a:ext cx="1526400" cy="583800"/>
          </a:xfrm>
          <a:prstGeom prst="bevel">
            <a:avLst>
              <a:gd fmla="val 12500" name="adj"/>
            </a:avLst>
          </a:prstGeom>
          <a:solidFill>
            <a:srgbClr val="3C5F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me!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baseline="30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[5]</a:t>
            </a:r>
            <a:endParaRPr b="1" baseline="30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8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we’ll talk about:</a:t>
            </a:r>
            <a:endParaRPr/>
          </a:p>
        </p:txBody>
      </p:sp>
      <p:sp>
        <p:nvSpPr>
          <p:cNvPr id="840" name="Google Shape;840;p28"/>
          <p:cNvSpPr txBox="1"/>
          <p:nvPr>
            <p:ph idx="1" type="body"/>
          </p:nvPr>
        </p:nvSpPr>
        <p:spPr>
          <a:xfrm>
            <a:off x="868182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Choosing a project and stumbling on a potential PhD thesis</a:t>
            </a:r>
            <a:endParaRPr/>
          </a:p>
        </p:txBody>
      </p:sp>
      <p:sp>
        <p:nvSpPr>
          <p:cNvPr id="841" name="Google Shape;841;p28"/>
          <p:cNvSpPr txBox="1"/>
          <p:nvPr>
            <p:ph idx="2" type="body"/>
          </p:nvPr>
        </p:nvSpPr>
        <p:spPr>
          <a:xfrm>
            <a:off x="4507299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Demographics, impact &amp; importance</a:t>
            </a:r>
            <a:endParaRPr/>
          </a:p>
        </p:txBody>
      </p:sp>
      <p:sp>
        <p:nvSpPr>
          <p:cNvPr id="842" name="Google Shape;842;p28"/>
          <p:cNvSpPr txBox="1"/>
          <p:nvPr>
            <p:ph idx="3" type="body"/>
          </p:nvPr>
        </p:nvSpPr>
        <p:spPr>
          <a:xfrm>
            <a:off x="868182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Deep Neural Networks, as hard as we think they are?</a:t>
            </a:r>
            <a:endParaRPr/>
          </a:p>
        </p:txBody>
      </p:sp>
      <p:sp>
        <p:nvSpPr>
          <p:cNvPr id="843" name="Google Shape;843;p28"/>
          <p:cNvSpPr txBox="1"/>
          <p:nvPr>
            <p:ph idx="4" type="body"/>
          </p:nvPr>
        </p:nvSpPr>
        <p:spPr>
          <a:xfrm>
            <a:off x="4507299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Convolutional Neural Networks, the cool cousin of DNN</a:t>
            </a:r>
            <a:endParaRPr/>
          </a:p>
        </p:txBody>
      </p:sp>
      <p:sp>
        <p:nvSpPr>
          <p:cNvPr id="844" name="Google Shape;844;p28"/>
          <p:cNvSpPr txBox="1"/>
          <p:nvPr>
            <p:ph idx="5" type="title"/>
          </p:nvPr>
        </p:nvSpPr>
        <p:spPr>
          <a:xfrm>
            <a:off x="868182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01 | Project Ideas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45" name="Google Shape;845;p28"/>
          <p:cNvSpPr txBox="1"/>
          <p:nvPr>
            <p:ph idx="6" type="title"/>
          </p:nvPr>
        </p:nvSpPr>
        <p:spPr>
          <a:xfrm>
            <a:off x="4507299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02 | </a:t>
            </a:r>
            <a:r>
              <a:rPr lang="en" sz="2700">
                <a:solidFill>
                  <a:schemeClr val="accent2"/>
                </a:solidFill>
              </a:rPr>
              <a:t>Eye diseases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846" name="Google Shape;846;p28"/>
          <p:cNvSpPr txBox="1"/>
          <p:nvPr>
            <p:ph idx="7" type="title"/>
          </p:nvPr>
        </p:nvSpPr>
        <p:spPr>
          <a:xfrm>
            <a:off x="868182" y="3941028"/>
            <a:ext cx="329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04 | </a:t>
            </a:r>
            <a:r>
              <a:rPr lang="en" sz="2700">
                <a:solidFill>
                  <a:schemeClr val="accent1"/>
                </a:solidFill>
              </a:rPr>
              <a:t>DNNs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47" name="Google Shape;847;p28"/>
          <p:cNvSpPr txBox="1"/>
          <p:nvPr>
            <p:ph idx="8" type="title"/>
          </p:nvPr>
        </p:nvSpPr>
        <p:spPr>
          <a:xfrm>
            <a:off x="4507299" y="3941037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05 | </a:t>
            </a:r>
            <a:r>
              <a:rPr lang="en" sz="2700">
                <a:solidFill>
                  <a:schemeClr val="accent2"/>
                </a:solidFill>
              </a:rPr>
              <a:t>CNNs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848" name="Google Shape;848;p28"/>
          <p:cNvSpPr txBox="1"/>
          <p:nvPr>
            <p:ph idx="1" type="body"/>
          </p:nvPr>
        </p:nvSpPr>
        <p:spPr>
          <a:xfrm>
            <a:off x="8109018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How to find eye diseases using ML</a:t>
            </a:r>
            <a:endParaRPr/>
          </a:p>
        </p:txBody>
      </p:sp>
      <p:sp>
        <p:nvSpPr>
          <p:cNvPr id="849" name="Google Shape;849;p28"/>
          <p:cNvSpPr txBox="1"/>
          <p:nvPr>
            <p:ph idx="3" type="body"/>
          </p:nvPr>
        </p:nvSpPr>
        <p:spPr>
          <a:xfrm>
            <a:off x="8109018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Timeline, methods, and learnings along the way</a:t>
            </a:r>
            <a:endParaRPr/>
          </a:p>
        </p:txBody>
      </p:sp>
      <p:sp>
        <p:nvSpPr>
          <p:cNvPr id="850" name="Google Shape;850;p28"/>
          <p:cNvSpPr txBox="1"/>
          <p:nvPr>
            <p:ph idx="5" type="title"/>
          </p:nvPr>
        </p:nvSpPr>
        <p:spPr>
          <a:xfrm>
            <a:off x="8109018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03 | Detection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51" name="Google Shape;851;p28"/>
          <p:cNvSpPr txBox="1"/>
          <p:nvPr>
            <p:ph idx="7" type="title"/>
          </p:nvPr>
        </p:nvSpPr>
        <p:spPr>
          <a:xfrm>
            <a:off x="8109018" y="391949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06 | </a:t>
            </a:r>
            <a:r>
              <a:rPr lang="en" sz="2700">
                <a:solidFill>
                  <a:schemeClr val="accent1"/>
                </a:solidFill>
              </a:rPr>
              <a:t>The</a:t>
            </a:r>
            <a:r>
              <a:rPr lang="en" sz="2700">
                <a:solidFill>
                  <a:schemeClr val="accent1"/>
                </a:solidFill>
              </a:rPr>
              <a:t> Project</a:t>
            </a:r>
            <a:endParaRPr sz="2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5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detection to be scalable.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6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DETECTION</a:t>
            </a:r>
            <a:endParaRPr/>
          </a:p>
        </p:txBody>
      </p:sp>
      <p:sp>
        <p:nvSpPr>
          <p:cNvPr id="1384" name="Google Shape;1384;p56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are eye diseases detected and how can ML contribute?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7"/>
          <p:cNvSpPr txBox="1"/>
          <p:nvPr>
            <p:ph idx="4294967295" type="title"/>
          </p:nvPr>
        </p:nvSpPr>
        <p:spPr>
          <a:xfrm>
            <a:off x="568750" y="229400"/>
            <a:ext cx="89955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MEDICAL IMAGING</a:t>
            </a:r>
            <a:endParaRPr sz="5000"/>
          </a:p>
        </p:txBody>
      </p:sp>
      <p:sp>
        <p:nvSpPr>
          <p:cNvPr id="1390" name="Google Shape;1390;p57"/>
          <p:cNvSpPr txBox="1"/>
          <p:nvPr>
            <p:ph idx="4294967295" type="body"/>
          </p:nvPr>
        </p:nvSpPr>
        <p:spPr>
          <a:xfrm>
            <a:off x="879550" y="5111200"/>
            <a:ext cx="4293600" cy="14550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Retinal Fundus Imaging (2D)</a:t>
            </a:r>
            <a:br>
              <a:rPr lang="en" sz="1800"/>
            </a:br>
            <a:r>
              <a:rPr lang="en" sz="1800"/>
              <a:t>- older method, widely available</a:t>
            </a:r>
            <a:br>
              <a:rPr lang="en" sz="1800"/>
            </a:br>
            <a:r>
              <a:rPr lang="en" sz="1800"/>
              <a:t>- less data, easier to manipulate</a:t>
            </a:r>
            <a:br>
              <a:rPr lang="en" sz="1800"/>
            </a:br>
            <a:r>
              <a:rPr lang="en" sz="1800"/>
              <a:t>- </a:t>
            </a:r>
            <a:r>
              <a:rPr lang="en" sz="1800"/>
              <a:t>needs other tests for</a:t>
            </a:r>
            <a:r>
              <a:rPr lang="en" sz="1800"/>
              <a:t> </a:t>
            </a:r>
            <a:r>
              <a:rPr lang="en" sz="1800"/>
              <a:t>final </a:t>
            </a:r>
            <a:r>
              <a:rPr lang="en" sz="1800"/>
              <a:t>diagnosis</a:t>
            </a:r>
            <a:endParaRPr sz="1800"/>
          </a:p>
        </p:txBody>
      </p:sp>
      <p:sp>
        <p:nvSpPr>
          <p:cNvPr id="1391" name="Google Shape;1391;p5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392" name="Google Shape;1392;p57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393" name="Google Shape;1393;p5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5" name="Google Shape;1395;p57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396" name="Google Shape;1396;p5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57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1401" name="Google Shape;1401;p5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5" name="Google Shape;1405;p57"/>
          <p:cNvSpPr txBox="1"/>
          <p:nvPr>
            <p:ph idx="4294967295" type="body"/>
          </p:nvPr>
        </p:nvSpPr>
        <p:spPr>
          <a:xfrm>
            <a:off x="6442150" y="5111200"/>
            <a:ext cx="4293600" cy="14550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Optical Coherence Tomography (3D)</a:t>
            </a:r>
            <a:br>
              <a:rPr b="1" lang="en" sz="1800">
                <a:latin typeface="Lora"/>
                <a:ea typeface="Lora"/>
                <a:cs typeface="Lora"/>
                <a:sym typeface="Lora"/>
              </a:rPr>
            </a:br>
            <a:r>
              <a:rPr b="1" lang="en" sz="1800">
                <a:latin typeface="Lora"/>
                <a:ea typeface="Lora"/>
                <a:cs typeface="Lora"/>
                <a:sym typeface="Lora"/>
              </a:rPr>
              <a:t>- </a:t>
            </a:r>
            <a:r>
              <a:rPr lang="en" sz="1800"/>
              <a:t>newer method</a:t>
            </a:r>
            <a:br>
              <a:rPr lang="en" sz="1800"/>
            </a:br>
            <a:r>
              <a:rPr lang="en" sz="1800"/>
              <a:t>- more data, harder to manipulate</a:t>
            </a:r>
            <a:br>
              <a:rPr lang="en" sz="1800"/>
            </a:br>
            <a:r>
              <a:rPr lang="en" sz="1800"/>
              <a:t>- needed to detect some diseases</a:t>
            </a:r>
            <a:r>
              <a:rPr baseline="30000" lang="en" sz="1800" u="sng">
                <a:solidFill>
                  <a:schemeClr val="hlink"/>
                </a:solidFill>
                <a:hlinkClick r:id="rId3"/>
              </a:rPr>
              <a:t>[6]</a:t>
            </a:r>
            <a:endParaRPr baseline="30000" sz="1800"/>
          </a:p>
        </p:txBody>
      </p:sp>
      <p:grpSp>
        <p:nvGrpSpPr>
          <p:cNvPr id="1406" name="Google Shape;1406;p57"/>
          <p:cNvGrpSpPr/>
          <p:nvPr/>
        </p:nvGrpSpPr>
        <p:grpSpPr>
          <a:xfrm>
            <a:off x="855977" y="1344825"/>
            <a:ext cx="4419300" cy="3560700"/>
            <a:chOff x="855977" y="1421025"/>
            <a:chExt cx="4419300" cy="3560700"/>
          </a:xfrm>
        </p:grpSpPr>
        <p:sp>
          <p:nvSpPr>
            <p:cNvPr id="1407" name="Google Shape;1407;p57"/>
            <p:cNvSpPr/>
            <p:nvPr/>
          </p:nvSpPr>
          <p:spPr>
            <a:xfrm>
              <a:off x="855977" y="1421025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rotWithShape="0" algn="bl" dir="5400000" dist="114300">
                <a:schemeClr val="accent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8" name="Google Shape;140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7800" y="1447800"/>
              <a:ext cx="3487974" cy="34879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2">
                  <a:alpha val="50000"/>
                </a:schemeClr>
              </a:outerShdw>
            </a:effectLst>
          </p:spPr>
        </p:pic>
        <p:grpSp>
          <p:nvGrpSpPr>
            <p:cNvPr id="1409" name="Google Shape;1409;p57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1410" name="Google Shape;1410;p57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4" name="Google Shape;1414;p57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1415" name="Google Shape;1415;p57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57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57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1419" name="Google Shape;1419;p57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1420" name="Google Shape;1420;p57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57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22" name="Google Shape;1422;p57"/>
          <p:cNvGrpSpPr/>
          <p:nvPr/>
        </p:nvGrpSpPr>
        <p:grpSpPr>
          <a:xfrm>
            <a:off x="6418577" y="1357324"/>
            <a:ext cx="4419300" cy="3577467"/>
            <a:chOff x="6799577" y="1433524"/>
            <a:chExt cx="4419300" cy="3577467"/>
          </a:xfrm>
        </p:grpSpPr>
        <p:sp>
          <p:nvSpPr>
            <p:cNvPr id="1423" name="Google Shape;1423;p57"/>
            <p:cNvSpPr/>
            <p:nvPr/>
          </p:nvSpPr>
          <p:spPr>
            <a:xfrm>
              <a:off x="6799577" y="1450291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rotWithShape="0" algn="bl" dir="5400000" dist="114300">
                <a:schemeClr val="accent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4" name="Google Shape;142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28246" y="1433524"/>
              <a:ext cx="3968608" cy="356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8"/>
          <p:cNvSpPr txBox="1"/>
          <p:nvPr>
            <p:ph idx="4294967295" type="title"/>
          </p:nvPr>
        </p:nvSpPr>
        <p:spPr>
          <a:xfrm>
            <a:off x="568750" y="229400"/>
            <a:ext cx="89955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DISEASE DETECTION STEPS</a:t>
            </a:r>
            <a:endParaRPr sz="5000"/>
          </a:p>
        </p:txBody>
      </p:sp>
      <p:sp>
        <p:nvSpPr>
          <p:cNvPr id="1430" name="Google Shape;1430;p58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1431" name="Google Shape;1431;p58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432" name="Google Shape;1432;p58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4" name="Google Shape;1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566871"/>
            <a:ext cx="2782801" cy="157649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85725">
              <a:schemeClr val="accent5">
                <a:alpha val="50000"/>
              </a:schemeClr>
            </a:outerShdw>
          </a:effectLst>
        </p:spPr>
      </p:pic>
      <p:grpSp>
        <p:nvGrpSpPr>
          <p:cNvPr id="1435" name="Google Shape;1435;p58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436" name="Google Shape;1436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0" name="Google Shape;1440;p58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1441" name="Google Shape;1441;p5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58"/>
          <p:cNvGrpSpPr/>
          <p:nvPr/>
        </p:nvGrpSpPr>
        <p:grpSpPr>
          <a:xfrm>
            <a:off x="351845" y="2954689"/>
            <a:ext cx="2401448" cy="2096184"/>
            <a:chOff x="855977" y="1421025"/>
            <a:chExt cx="4419300" cy="3560700"/>
          </a:xfrm>
        </p:grpSpPr>
        <p:sp>
          <p:nvSpPr>
            <p:cNvPr id="1446" name="Google Shape;1446;p58"/>
            <p:cNvSpPr/>
            <p:nvPr/>
          </p:nvSpPr>
          <p:spPr>
            <a:xfrm>
              <a:off x="855977" y="1421025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rotWithShape="0" algn="bl" dir="5400000" dist="114300">
                <a:schemeClr val="accent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7" name="Google Shape;144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7800" y="1447800"/>
              <a:ext cx="3487974" cy="34879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2">
                  <a:alpha val="50000"/>
                </a:schemeClr>
              </a:outerShdw>
            </a:effectLst>
          </p:spPr>
        </p:pic>
        <p:grpSp>
          <p:nvGrpSpPr>
            <p:cNvPr id="1448" name="Google Shape;1448;p58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1449" name="Google Shape;1449;p58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58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58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58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3" name="Google Shape;1453;p58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1454" name="Google Shape;1454;p58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58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58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1458" name="Google Shape;1458;p58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1459" name="Google Shape;1459;p58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58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rotWithShape="0" algn="ctr" dist="762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61" name="Google Shape;1461;p58"/>
          <p:cNvGrpSpPr/>
          <p:nvPr/>
        </p:nvGrpSpPr>
        <p:grpSpPr>
          <a:xfrm>
            <a:off x="3135735" y="3724575"/>
            <a:ext cx="1098953" cy="258600"/>
            <a:chOff x="4317443" y="530413"/>
            <a:chExt cx="1098953" cy="258600"/>
          </a:xfrm>
        </p:grpSpPr>
        <p:sp>
          <p:nvSpPr>
            <p:cNvPr id="1462" name="Google Shape;1462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8"/>
          <p:cNvSpPr txBox="1"/>
          <p:nvPr/>
        </p:nvSpPr>
        <p:spPr>
          <a:xfrm>
            <a:off x="887075" y="5224300"/>
            <a:ext cx="2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Original image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67" name="Google Shape;1467;p58"/>
          <p:cNvSpPr txBox="1"/>
          <p:nvPr/>
        </p:nvSpPr>
        <p:spPr>
          <a:xfrm>
            <a:off x="4849475" y="5224300"/>
            <a:ext cx="278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Segmented</a:t>
            </a: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image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468" name="Google Shape;1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25" y="1609725"/>
            <a:ext cx="2782799" cy="1491202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14300">
              <a:schemeClr val="accent5">
                <a:alpha val="50000"/>
              </a:schemeClr>
            </a:outerShdw>
          </a:effectLst>
        </p:spPr>
      </p:pic>
      <p:pic>
        <p:nvPicPr>
          <p:cNvPr id="1469" name="Google Shape;1469;p58"/>
          <p:cNvPicPr preferRelativeResize="0"/>
          <p:nvPr/>
        </p:nvPicPr>
        <p:blipFill rotWithShape="1">
          <a:blip r:embed="rId6">
            <a:alphaModFix/>
          </a:blip>
          <a:srcRect b="12126" l="50864" r="25398" t="0"/>
          <a:stretch/>
        </p:blipFill>
        <p:spPr>
          <a:xfrm>
            <a:off x="4447738" y="2714625"/>
            <a:ext cx="2116088" cy="16773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57150">
              <a:schemeClr val="accent5">
                <a:alpha val="50000"/>
              </a:schemeClr>
            </a:outerShdw>
          </a:effectLst>
        </p:spPr>
      </p:pic>
      <p:pic>
        <p:nvPicPr>
          <p:cNvPr id="1470" name="Google Shape;147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5242" y="2933700"/>
            <a:ext cx="1963375" cy="202937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47625">
              <a:schemeClr val="accent5">
                <a:alpha val="50000"/>
              </a:schemeClr>
            </a:outerShdw>
          </a:effectLst>
        </p:spPr>
      </p:pic>
      <p:grpSp>
        <p:nvGrpSpPr>
          <p:cNvPr id="1471" name="Google Shape;1471;p58"/>
          <p:cNvGrpSpPr/>
          <p:nvPr/>
        </p:nvGrpSpPr>
        <p:grpSpPr>
          <a:xfrm>
            <a:off x="8545935" y="3638620"/>
            <a:ext cx="1098953" cy="258600"/>
            <a:chOff x="4317443" y="530413"/>
            <a:chExt cx="1098953" cy="258600"/>
          </a:xfrm>
        </p:grpSpPr>
        <p:sp>
          <p:nvSpPr>
            <p:cNvPr id="1472" name="Google Shape;1472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6" name="Google Shape;1476;p58"/>
          <p:cNvSpPr txBox="1"/>
          <p:nvPr/>
        </p:nvSpPr>
        <p:spPr>
          <a:xfrm>
            <a:off x="9752300" y="3166900"/>
            <a:ext cx="2223300" cy="1293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chemeClr val="accent5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Diagnosis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(healthy / not healthy)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77" name="Google Shape;1477;p58"/>
          <p:cNvSpPr/>
          <p:nvPr/>
        </p:nvSpPr>
        <p:spPr>
          <a:xfrm>
            <a:off x="4359989" y="1539400"/>
            <a:ext cx="389400" cy="44583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58"/>
          <p:cNvSpPr/>
          <p:nvPr/>
        </p:nvSpPr>
        <p:spPr>
          <a:xfrm flipH="1">
            <a:off x="7941389" y="1539400"/>
            <a:ext cx="389400" cy="44583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58"/>
          <p:cNvSpPr txBox="1"/>
          <p:nvPr/>
        </p:nvSpPr>
        <p:spPr>
          <a:xfrm>
            <a:off x="3020675" y="4081300"/>
            <a:ext cx="120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CNN, e.g. U-Net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0" name="Google Shape;1480;p58"/>
          <p:cNvSpPr txBox="1"/>
          <p:nvPr/>
        </p:nvSpPr>
        <p:spPr>
          <a:xfrm>
            <a:off x="8507075" y="4061789"/>
            <a:ext cx="120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CNN &amp; DNN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9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486" name="Google Shape;1486;p59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do they work and how can we create one?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60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NEURAL NETWORK</a:t>
            </a:r>
            <a:endParaRPr/>
          </a:p>
        </p:txBody>
      </p:sp>
      <p:sp>
        <p:nvSpPr>
          <p:cNvPr id="1492" name="Google Shape;1492;p60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3" name="Google Shape;1493;p60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4" name="Google Shape;1494;p60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95" name="Google Shape;1495;p60"/>
          <p:cNvCxnSpPr>
            <a:stCxn id="1492" idx="6"/>
            <a:endCxn id="1493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60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7" name="Google Shape;1497;p60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98" name="Google Shape;1498;p60"/>
          <p:cNvCxnSpPr>
            <a:stCxn id="1496" idx="6"/>
            <a:endCxn id="1497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9" name="Google Shape;1499;p60"/>
          <p:cNvCxnSpPr>
            <a:stCxn id="1497" idx="6"/>
            <a:endCxn id="1494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0" name="Google Shape;1500;p60"/>
          <p:cNvCxnSpPr>
            <a:stCxn id="1493" idx="6"/>
            <a:endCxn id="149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1" name="Google Shape;1501;p60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2" name="Google Shape;1502;p60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3" name="Google Shape;1503;p60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4" name="Google Shape;1504;p60"/>
          <p:cNvSpPr txBox="1"/>
          <p:nvPr/>
        </p:nvSpPr>
        <p:spPr>
          <a:xfrm>
            <a:off x="149250" y="1089625"/>
            <a:ext cx="11767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 inputs, 2 hidden layer neurons, 1 output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05" name="Google Shape;1505;p60"/>
          <p:cNvCxnSpPr>
            <a:stCxn id="1496" idx="6"/>
            <a:endCxn id="1493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6" name="Google Shape;1506;p60"/>
          <p:cNvCxnSpPr>
            <a:stCxn id="1492" idx="6"/>
            <a:endCxn id="149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1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NEURAL NETWORK</a:t>
            </a:r>
            <a:endParaRPr/>
          </a:p>
        </p:txBody>
      </p:sp>
      <p:sp>
        <p:nvSpPr>
          <p:cNvPr id="1512" name="Google Shape;1512;p61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3" name="Google Shape;1513;p61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4" name="Google Shape;1514;p61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15" name="Google Shape;1515;p61"/>
          <p:cNvCxnSpPr>
            <a:stCxn id="1512" idx="6"/>
            <a:endCxn id="1513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6" name="Google Shape;1516;p61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7" name="Google Shape;1517;p61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18" name="Google Shape;1518;p61"/>
          <p:cNvCxnSpPr>
            <a:stCxn id="1516" idx="6"/>
            <a:endCxn id="1517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61"/>
          <p:cNvCxnSpPr>
            <a:stCxn id="1517" idx="6"/>
            <a:endCxn id="1514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61"/>
          <p:cNvCxnSpPr>
            <a:stCxn id="1513" idx="6"/>
            <a:endCxn id="151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1" name="Google Shape;1521;p61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2" name="Google Shape;1522;p61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3" name="Google Shape;1523;p61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4" name="Google Shape;1524;p61"/>
          <p:cNvSpPr txBox="1"/>
          <p:nvPr/>
        </p:nvSpPr>
        <p:spPr>
          <a:xfrm>
            <a:off x="149250" y="1089625"/>
            <a:ext cx="11767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 inputs, 2 hidden layer neurons, 1 output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25" name="Google Shape;1525;p61"/>
          <p:cNvCxnSpPr>
            <a:stCxn id="1516" idx="6"/>
            <a:endCxn id="1513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6" name="Google Shape;1526;p61"/>
          <p:cNvCxnSpPr>
            <a:stCxn id="1512" idx="6"/>
            <a:endCxn id="151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7" name="Google Shape;1527;p61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9" name="Google Shape;1529;p61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0" name="Google Shape;1530;p61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1" name="Google Shape;1531;p61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h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2" name="Google Shape;1532;p61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h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baseline="-25000"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3" name="Google Shape;1533;p61"/>
          <p:cNvSpPr txBox="1"/>
          <p:nvPr/>
        </p:nvSpPr>
        <p:spPr>
          <a:xfrm>
            <a:off x="3997800" y="2137600"/>
            <a:ext cx="12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4" name="Google Shape;1534;p61"/>
          <p:cNvSpPr txBox="1"/>
          <p:nvPr/>
        </p:nvSpPr>
        <p:spPr>
          <a:xfrm>
            <a:off x="3835972" y="1876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linear function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35" name="Google Shape;1535;p61"/>
          <p:cNvCxnSpPr>
            <a:stCxn id="1534" idx="2"/>
            <a:endCxn id="1527" idx="0"/>
          </p:cNvCxnSpPr>
          <p:nvPr/>
        </p:nvCxnSpPr>
        <p:spPr>
          <a:xfrm>
            <a:off x="4636522" y="2276671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cxnSp>
      <p:sp>
        <p:nvSpPr>
          <p:cNvPr id="1536" name="Google Shape;1536;p61"/>
          <p:cNvSpPr txBox="1"/>
          <p:nvPr/>
        </p:nvSpPr>
        <p:spPr>
          <a:xfrm>
            <a:off x="7112575" y="1851625"/>
            <a:ext cx="1775100" cy="7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activation function 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(linear or nonlinear)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37" name="Google Shape;1537;p61"/>
          <p:cNvCxnSpPr>
            <a:stCxn id="1536" idx="2"/>
          </p:cNvCxnSpPr>
          <p:nvPr/>
        </p:nvCxnSpPr>
        <p:spPr>
          <a:xfrm flipH="1">
            <a:off x="7482325" y="2581525"/>
            <a:ext cx="517800" cy="480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2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IN ACTION</a:t>
            </a:r>
            <a:endParaRPr/>
          </a:p>
        </p:txBody>
      </p:sp>
      <p:sp>
        <p:nvSpPr>
          <p:cNvPr id="1543" name="Google Shape;1543;p62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4" name="Google Shape;1544;p62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5" name="Google Shape;1545;p62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46" name="Google Shape;1546;p62"/>
          <p:cNvCxnSpPr>
            <a:stCxn id="1543" idx="6"/>
            <a:endCxn id="1544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7" name="Google Shape;1547;p62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8" name="Google Shape;1548;p62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49" name="Google Shape;1549;p62"/>
          <p:cNvCxnSpPr>
            <a:stCxn id="1547" idx="6"/>
            <a:endCxn id="1548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0" name="Google Shape;1550;p62"/>
          <p:cNvCxnSpPr>
            <a:stCxn id="1548" idx="6"/>
            <a:endCxn id="1545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1" name="Google Shape;1551;p62"/>
          <p:cNvCxnSpPr>
            <a:stCxn id="1544" idx="6"/>
            <a:endCxn id="1545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2" name="Google Shape;1552;p62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3" name="Google Shape;1553;p62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4" name="Google Shape;1554;p62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55" name="Google Shape;1555;p62"/>
          <p:cNvCxnSpPr>
            <a:stCxn id="1547" idx="6"/>
            <a:endCxn id="1544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6" name="Google Shape;1556;p62"/>
          <p:cNvCxnSpPr>
            <a:stCxn id="1543" idx="6"/>
            <a:endCxn id="1548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7" name="Google Shape;1557;p62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8" name="Google Shape;1558;p62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9" name="Google Shape;1559;p62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60" name="Google Shape;1560;p62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linear regression/binary classification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3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63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67" name="Google Shape;1567;p63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68" name="Google Shape;1568;p63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69" name="Google Shape;1569;p63"/>
          <p:cNvCxnSpPr>
            <a:stCxn id="1566" idx="6"/>
            <a:endCxn id="1567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0" name="Google Shape;1570;p63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1" name="Google Shape;1571;p63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72" name="Google Shape;1572;p63"/>
          <p:cNvCxnSpPr>
            <a:stCxn id="1570" idx="6"/>
            <a:endCxn id="1571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63"/>
          <p:cNvCxnSpPr>
            <a:stCxn id="1571" idx="6"/>
            <a:endCxn id="1568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63"/>
          <p:cNvCxnSpPr>
            <a:stCxn id="1567" idx="6"/>
            <a:endCxn id="1568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5" name="Google Shape;1575;p63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76" name="Google Shape;1576;p63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77" name="Google Shape;1577;p63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78" name="Google Shape;1578;p63"/>
          <p:cNvCxnSpPr>
            <a:stCxn id="1570" idx="6"/>
            <a:endCxn id="1567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9" name="Google Shape;1579;p63"/>
          <p:cNvCxnSpPr>
            <a:stCxn id="1566" idx="6"/>
            <a:endCxn id="1571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0" name="Google Shape;1580;p63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1" name="Google Shape;1581;p63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2" name="Google Shape;1582;p63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3" name="Google Shape;1583;p63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4" name="Google Shape;1584;p63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5" name="Google Shape;1585;p63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6" name="Google Shape;1586;p63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9 training examples, linear regression/binary classification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6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64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3" name="Google Shape;1593;p64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4" name="Google Shape;1594;p64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95" name="Google Shape;1595;p64"/>
          <p:cNvCxnSpPr>
            <a:stCxn id="1592" idx="6"/>
            <a:endCxn id="1593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6" name="Google Shape;1596;p64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7" name="Google Shape;1597;p64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98" name="Google Shape;1598;p64"/>
          <p:cNvCxnSpPr>
            <a:stCxn id="1596" idx="6"/>
            <a:endCxn id="1597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9" name="Google Shape;1599;p64"/>
          <p:cNvCxnSpPr>
            <a:stCxn id="1597" idx="6"/>
            <a:endCxn id="1594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0" name="Google Shape;1600;p64"/>
          <p:cNvCxnSpPr>
            <a:stCxn id="1593" idx="6"/>
            <a:endCxn id="159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64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2" name="Google Shape;1602;p64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3" name="Google Shape;1603;p64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4" name="Google Shape;1604;p64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activation functions, what is f(g) and f’(g)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5" name="Google Shape;1605;p64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6" name="Google Shape;1606;p64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7" name="Google Shape;1607;p64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08" name="Google Shape;1608;p64"/>
          <p:cNvCxnSpPr>
            <a:stCxn id="1596" idx="6"/>
            <a:endCxn id="1593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9" name="Google Shape;1609;p64"/>
          <p:cNvCxnSpPr>
            <a:stCxn id="1592" idx="6"/>
            <a:endCxn id="159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64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a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1" name="Google Shape;1611;p64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d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2" name="Google Shape;1612;p64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c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3" name="Google Shape;1613;p64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e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4" name="Google Shape;1614;p64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f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5" name="Google Shape;1615;p64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6" name="Google Shape;1616;p64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7" name="Google Shape;1617;p64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8" name="Google Shape;1618;p64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b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9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sp>
        <p:nvSpPr>
          <p:cNvPr id="857" name="Google Shape;857;p29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There are so many cool things you can do with machine learning… how to pick one?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24" name="Google Shape;1624;p65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5" name="Google Shape;1625;p65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6" name="Google Shape;1626;p65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27" name="Google Shape;1627;p65"/>
          <p:cNvCxnSpPr>
            <a:stCxn id="1624" idx="6"/>
            <a:endCxn id="1625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8" name="Google Shape;1628;p65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9" name="Google Shape;1629;p65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30" name="Google Shape;1630;p65"/>
          <p:cNvCxnSpPr>
            <a:stCxn id="1628" idx="6"/>
            <a:endCxn id="1629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65"/>
          <p:cNvCxnSpPr>
            <a:stCxn id="1629" idx="6"/>
            <a:endCxn id="1626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65"/>
          <p:cNvCxnSpPr>
            <a:stCxn id="1625" idx="6"/>
            <a:endCxn id="1626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3" name="Google Shape;1633;p65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4" name="Google Shape;1634;p65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5" name="Google Shape;1635;p65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6" name="Google Shape;1636;p65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Initialize the network with random linear functions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7" name="Google Shape;1637;p65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8" name="Google Shape;1638;p65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9" name="Google Shape;1639;p65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40" name="Google Shape;1640;p65"/>
          <p:cNvCxnSpPr>
            <a:stCxn id="1628" idx="6"/>
            <a:endCxn id="1625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1" name="Google Shape;1641;p65"/>
          <p:cNvCxnSpPr>
            <a:stCxn id="1624" idx="6"/>
            <a:endCxn id="1629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2" name="Google Shape;1642;p65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3" name="Google Shape;1643;p65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1.5x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4" name="Google Shape;1644;p65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2x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5" name="Google Shape;1645;p65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+ 0.3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6" name="Google Shape;1646;p65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0.001h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7" name="Google Shape;1647;p65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- 10,000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8" name="Google Shape;1648;p65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49" name="Google Shape;1649;p65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50" name="Google Shape;1650;p65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56" name="Google Shape;1656;p66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7" name="Google Shape;1657;p66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8" name="Google Shape;1658;p66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59" name="Google Shape;1659;p66"/>
          <p:cNvCxnSpPr>
            <a:stCxn id="1656" idx="6"/>
            <a:endCxn id="1657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0" name="Google Shape;1660;p66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1" name="Google Shape;1661;p66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62" name="Google Shape;1662;p66"/>
          <p:cNvCxnSpPr>
            <a:stCxn id="1660" idx="6"/>
            <a:endCxn id="1661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3" name="Google Shape;1663;p66"/>
          <p:cNvCxnSpPr>
            <a:stCxn id="1661" idx="6"/>
            <a:endCxn id="1658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4" name="Google Shape;1664;p66"/>
          <p:cNvCxnSpPr>
            <a:stCxn id="1657" idx="6"/>
            <a:endCxn id="1658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66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6" name="Google Shape;1666;p66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7" name="Google Shape;1667;p66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8" name="Google Shape;1668;p66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Choose how the algorithm will learn = Choose the optimizer function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9" name="Google Shape;1669;p66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0" name="Google Shape;1670;p66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1" name="Google Shape;1671;p66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72" name="Google Shape;1672;p66"/>
          <p:cNvCxnSpPr>
            <a:stCxn id="1660" idx="6"/>
            <a:endCxn id="1657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3" name="Google Shape;1673;p66"/>
          <p:cNvCxnSpPr>
            <a:stCxn id="1656" idx="6"/>
            <a:endCxn id="1661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4" name="Google Shape;1674;p66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5" name="Google Shape;1675;p66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1.5x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6" name="Google Shape;1676;p66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2x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7" name="Google Shape;1677;p66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+ 0.3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8" name="Google Shape;1678;p66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0.001h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9" name="Google Shape;1679;p66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- 10,000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80" name="Google Shape;1680;p66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81" name="Google Shape;1681;p66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82" name="Google Shape;1682;p66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7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88" name="Google Shape;1688;p67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9" name="Google Shape;1689;p67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0" name="Google Shape;1690;p67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91" name="Google Shape;1691;p67"/>
          <p:cNvCxnSpPr>
            <a:stCxn id="1688" idx="6"/>
            <a:endCxn id="1689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2" name="Google Shape;1692;p67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3" name="Google Shape;1693;p67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94" name="Google Shape;1694;p67"/>
          <p:cNvCxnSpPr>
            <a:stCxn id="1692" idx="6"/>
            <a:endCxn id="1693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5" name="Google Shape;1695;p67"/>
          <p:cNvCxnSpPr>
            <a:stCxn id="1693" idx="6"/>
            <a:endCxn id="1690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6" name="Google Shape;1696;p67"/>
          <p:cNvCxnSpPr>
            <a:stCxn id="1689" idx="6"/>
            <a:endCxn id="1690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7" name="Google Shape;1697;p67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98" name="Google Shape;1698;p67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99" name="Google Shape;1699;p67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0" name="Google Shape;1700;p67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. The 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network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learns and changes the linear functions to best fit the training data*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1" name="Google Shape;1701;p67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2" name="Google Shape;1702;p67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3" name="Google Shape;1703;p67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04" name="Google Shape;1704;p67"/>
          <p:cNvCxnSpPr>
            <a:stCxn id="1692" idx="6"/>
            <a:endCxn id="1689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5" name="Google Shape;1705;p67"/>
          <p:cNvCxnSpPr>
            <a:stCxn id="1688" idx="6"/>
            <a:endCxn id="1693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6" name="Google Shape;1706;p67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7" name="Google Shape;1707;p67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8" name="Google Shape;1708;p67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9" name="Google Shape;1709;p67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0" name="Google Shape;1710;p67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1" name="Google Shape;1711;p67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2" name="Google Shape;1712;p67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3" name="Google Shape;1713;p67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4" name="Google Shape;1714;p67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5" name="Google Shape;1715;p67"/>
          <p:cNvSpPr txBox="1"/>
          <p:nvPr/>
        </p:nvSpPr>
        <p:spPr>
          <a:xfrm>
            <a:off x="9351450" y="6349150"/>
            <a:ext cx="2780100" cy="45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*functions not calculated to scale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8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721" name="Google Shape;1721;p68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2" name="Google Shape;1722;p68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3" name="Google Shape;1723;p68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24" name="Google Shape;1724;p68"/>
          <p:cNvCxnSpPr>
            <a:stCxn id="1721" idx="6"/>
            <a:endCxn id="1722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5" name="Google Shape;1725;p68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6" name="Google Shape;1726;p68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27" name="Google Shape;1727;p68"/>
          <p:cNvCxnSpPr>
            <a:stCxn id="1725" idx="6"/>
            <a:endCxn id="1726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8" name="Google Shape;1728;p68"/>
          <p:cNvCxnSpPr>
            <a:stCxn id="1726" idx="6"/>
            <a:endCxn id="1723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9" name="Google Shape;1729;p68"/>
          <p:cNvCxnSpPr>
            <a:stCxn id="1722" idx="6"/>
            <a:endCxn id="1723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0" name="Google Shape;1730;p68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1" name="Google Shape;1731;p68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2" name="Google Shape;1732;p68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3" name="Google Shape;1733;p68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4. The network learns and changes the linear functions to best fit the training data*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4" name="Google Shape;1734;p68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5" name="Google Shape;1735;p68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6" name="Google Shape;1736;p68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37" name="Google Shape;1737;p68"/>
          <p:cNvCxnSpPr>
            <a:stCxn id="1725" idx="6"/>
            <a:endCxn id="1722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8" name="Google Shape;1738;p68"/>
          <p:cNvCxnSpPr>
            <a:stCxn id="1721" idx="6"/>
            <a:endCxn id="1726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9" name="Google Shape;1739;p68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0" name="Google Shape;1740;p68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1" name="Google Shape;1741;p68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2" name="Google Shape;1742;p68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3" name="Google Shape;1743;p68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4" name="Google Shape;1744;p68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5" name="Google Shape;1745;p68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6" name="Google Shape;1746;p68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7" name="Google Shape;1747;p68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8" name="Google Shape;1748;p68"/>
          <p:cNvSpPr txBox="1"/>
          <p:nvPr/>
        </p:nvSpPr>
        <p:spPr>
          <a:xfrm>
            <a:off x="8655325" y="6349150"/>
            <a:ext cx="3476100" cy="45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*functions not calculated to scale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** courtesy of Josh Starmer from StatQuest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9" name="Google Shape;1749;p68"/>
          <p:cNvSpPr txBox="1"/>
          <p:nvPr>
            <p:ph type="title"/>
          </p:nvPr>
        </p:nvSpPr>
        <p:spPr>
          <a:xfrm>
            <a:off x="9510050" y="4874900"/>
            <a:ext cx="2296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BAM!**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69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755" name="Google Shape;1755;p69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6" name="Google Shape;1756;p69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7" name="Google Shape;1757;p69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58" name="Google Shape;1758;p69"/>
          <p:cNvCxnSpPr>
            <a:stCxn id="1755" idx="6"/>
            <a:endCxn id="1756" idx="2"/>
          </p:cNvCxnSpPr>
          <p:nvPr/>
        </p:nvCxnSpPr>
        <p:spPr>
          <a:xfrm flipH="1" rot="10800000">
            <a:off x="3467375" y="31544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69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0" name="Google Shape;1760;p69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61" name="Google Shape;1761;p69"/>
          <p:cNvCxnSpPr>
            <a:stCxn id="1759" idx="6"/>
            <a:endCxn id="1760" idx="2"/>
          </p:cNvCxnSpPr>
          <p:nvPr/>
        </p:nvCxnSpPr>
        <p:spPr>
          <a:xfrm flipH="1" rot="10800000">
            <a:off x="3467375" y="5364250"/>
            <a:ext cx="22962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2" name="Google Shape;1762;p69"/>
          <p:cNvCxnSpPr>
            <a:stCxn id="1760" idx="6"/>
            <a:endCxn id="1757" idx="2"/>
          </p:cNvCxnSpPr>
          <p:nvPr/>
        </p:nvCxnSpPr>
        <p:spPr>
          <a:xfrm flipH="1" rot="10800000">
            <a:off x="6667775" y="4077688"/>
            <a:ext cx="2372400" cy="12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3" name="Google Shape;1763;p69"/>
          <p:cNvCxnSpPr>
            <a:stCxn id="1756" idx="6"/>
            <a:endCxn id="1757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4" name="Google Shape;1764;p69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5" name="Google Shape;1765;p69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6" name="Google Shape;1766;p69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7" name="Google Shape;1767;p69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5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. You can test your model on new data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8" name="Google Shape;1768;p69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9" name="Google Shape;1769;p69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0" name="Google Shape;1770;p69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71" name="Google Shape;1771;p69"/>
          <p:cNvCxnSpPr>
            <a:stCxn id="1759" idx="6"/>
            <a:endCxn id="1756" idx="2"/>
          </p:cNvCxnSpPr>
          <p:nvPr/>
        </p:nvCxnSpPr>
        <p:spPr>
          <a:xfrm flipH="1" rot="10800000">
            <a:off x="3467375" y="3154450"/>
            <a:ext cx="2296200" cy="22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2" name="Google Shape;1772;p69"/>
          <p:cNvCxnSpPr>
            <a:stCxn id="1755" idx="6"/>
            <a:endCxn id="1760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3" name="Google Shape;1773;p69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4" name="Google Shape;1774;p69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5" name="Google Shape;1775;p69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6" name="Google Shape;1776;p69"/>
          <p:cNvSpPr txBox="1"/>
          <p:nvPr/>
        </p:nvSpPr>
        <p:spPr>
          <a:xfrm flipH="1" rot="2700456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7" name="Google Shape;1777;p69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8" name="Google Shape;1778;p69"/>
          <p:cNvSpPr txBox="1"/>
          <p:nvPr/>
        </p:nvSpPr>
        <p:spPr>
          <a:xfrm flipH="1" rot="-1693595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baseline="-25000"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9" name="Google Shape;1779;p69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0" name="Google Shape;1780;p69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1" name="Google Shape;1781;p69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2" name="Google Shape;1782;p69"/>
          <p:cNvSpPr txBox="1"/>
          <p:nvPr/>
        </p:nvSpPr>
        <p:spPr>
          <a:xfrm>
            <a:off x="8789125" y="6349150"/>
            <a:ext cx="3342600" cy="45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** courtesy of Josh Starmer from StatQuest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83" name="Google Shape;1783;p69"/>
          <p:cNvSpPr txBox="1"/>
          <p:nvPr>
            <p:ph type="title"/>
          </p:nvPr>
        </p:nvSpPr>
        <p:spPr>
          <a:xfrm>
            <a:off x="9510050" y="4874900"/>
            <a:ext cx="2296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BAM!**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70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changes when the network grows?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1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much.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72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799" name="Google Shape;1799;p72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0" name="Google Shape;1800;p72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1" name="Google Shape;1801;p72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02" name="Google Shape;1802;p72"/>
          <p:cNvCxnSpPr>
            <a:stCxn id="1799" idx="6"/>
            <a:endCxn id="1800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3" name="Google Shape;1803;p72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4" name="Google Shape;1804;p72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05" name="Google Shape;1805;p72"/>
          <p:cNvCxnSpPr>
            <a:stCxn id="1803" idx="6"/>
            <a:endCxn id="1804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6" name="Google Shape;1806;p72"/>
          <p:cNvCxnSpPr>
            <a:stCxn id="1804" idx="6"/>
            <a:endCxn id="1801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7" name="Google Shape;1807;p72"/>
          <p:cNvCxnSpPr>
            <a:stCxn id="1800" idx="6"/>
            <a:endCxn id="1801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8" name="Google Shape;1808;p72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09" name="Google Shape;1809;p72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10" name="Google Shape;1810;p72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11" name="Google Shape;1811;p72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812" name="Google Shape;1812;p72"/>
          <p:cNvCxnSpPr>
            <a:stCxn id="1799" idx="6"/>
            <a:endCxn id="1804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3" name="Google Shape;1813;p72"/>
          <p:cNvCxnSpPr>
            <a:stCxn id="1803" idx="6"/>
            <a:endCxn id="1800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4" name="Google Shape;1814;p72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5" name="Google Shape;1815;p72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6" name="Google Shape;1816;p72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7" name="Google Shape;1817;p72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818" name="Google Shape;1818;p72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819" name="Google Shape;1819;p72"/>
          <p:cNvCxnSpPr>
            <a:stCxn id="1799" idx="6"/>
            <a:endCxn id="1815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0" name="Google Shape;1820;p72"/>
          <p:cNvCxnSpPr>
            <a:stCxn id="1803" idx="6"/>
            <a:endCxn id="1815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1" name="Google Shape;1821;p72"/>
          <p:cNvCxnSpPr>
            <a:stCxn id="1814" idx="6"/>
            <a:endCxn id="1800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2" name="Google Shape;1822;p72"/>
          <p:cNvCxnSpPr>
            <a:stCxn id="1814" idx="6"/>
            <a:endCxn id="1804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3" name="Google Shape;1823;p72"/>
          <p:cNvCxnSpPr>
            <a:stCxn id="1814" idx="6"/>
            <a:endCxn id="1815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4" name="Google Shape;1824;p72"/>
          <p:cNvCxnSpPr>
            <a:stCxn id="1800" idx="6"/>
            <a:endCxn id="1816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5" name="Google Shape;1825;p72"/>
          <p:cNvCxnSpPr>
            <a:stCxn id="1804" idx="6"/>
            <a:endCxn id="1816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6" name="Google Shape;1826;p72"/>
          <p:cNvCxnSpPr>
            <a:stCxn id="1815" idx="6"/>
            <a:endCxn id="1801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7" name="Google Shape;1827;p72"/>
          <p:cNvCxnSpPr>
            <a:stCxn id="1815" idx="6"/>
            <a:endCxn id="1816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8" name="Google Shape;1828;p72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9" name="Google Shape;1829;p72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0" name="Google Shape;1830;p72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1" name="Google Shape;1831;p72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2" name="Google Shape;1832;p72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3" name="Google Shape;1833;p72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4" name="Google Shape;1834;p72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35" name="Google Shape;1835;p72"/>
          <p:cNvCxnSpPr>
            <a:stCxn id="1831" idx="6"/>
            <a:endCxn id="1832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72"/>
          <p:cNvCxnSpPr>
            <a:stCxn id="1831" idx="6"/>
            <a:endCxn id="1815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7" name="Google Shape;1837;p72"/>
          <p:cNvCxnSpPr>
            <a:stCxn id="1831" idx="6"/>
            <a:endCxn id="1804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8" name="Google Shape;1838;p72"/>
          <p:cNvCxnSpPr>
            <a:stCxn id="1831" idx="6"/>
            <a:endCxn id="1800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9" name="Google Shape;1839;p72"/>
          <p:cNvCxnSpPr>
            <a:stCxn id="1814" idx="6"/>
            <a:endCxn id="1832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72"/>
          <p:cNvCxnSpPr>
            <a:stCxn id="1803" idx="6"/>
            <a:endCxn id="1832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1" name="Google Shape;1841;p72"/>
          <p:cNvCxnSpPr>
            <a:stCxn id="1799" idx="6"/>
            <a:endCxn id="1832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2" name="Google Shape;1842;p72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43" name="Google Shape;1843;p72"/>
          <p:cNvCxnSpPr>
            <a:stCxn id="1832" idx="6"/>
            <a:endCxn id="1842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72"/>
          <p:cNvCxnSpPr>
            <a:stCxn id="1832" idx="6"/>
            <a:endCxn id="1816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5" name="Google Shape;1845;p72"/>
          <p:cNvCxnSpPr>
            <a:stCxn id="1832" idx="6"/>
            <a:endCxn id="1801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72"/>
          <p:cNvCxnSpPr>
            <a:stCxn id="1815" idx="6"/>
            <a:endCxn id="1842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7" name="Google Shape;1847;p72"/>
          <p:cNvCxnSpPr>
            <a:stCxn id="1804" idx="6"/>
            <a:endCxn id="1842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8" name="Google Shape;1848;p72"/>
          <p:cNvCxnSpPr>
            <a:stCxn id="1800" idx="6"/>
            <a:endCxn id="1842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9" name="Google Shape;1849;p72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3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855" name="Google Shape;1855;p73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6" name="Google Shape;1856;p73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7" name="Google Shape;1857;p73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58" name="Google Shape;1858;p73"/>
          <p:cNvCxnSpPr>
            <a:stCxn id="1855" idx="6"/>
            <a:endCxn id="1856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9" name="Google Shape;1859;p73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0" name="Google Shape;1860;p73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61" name="Google Shape;1861;p73"/>
          <p:cNvCxnSpPr>
            <a:stCxn id="1859" idx="6"/>
            <a:endCxn id="1860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2" name="Google Shape;1862;p73"/>
          <p:cNvCxnSpPr>
            <a:stCxn id="1860" idx="6"/>
            <a:endCxn id="1857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3" name="Google Shape;1863;p73"/>
          <p:cNvCxnSpPr>
            <a:stCxn id="1856" idx="6"/>
            <a:endCxn id="1857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4" name="Google Shape;1864;p73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5" name="Google Shape;1865;p73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6" name="Google Shape;1866;p73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7" name="Google Shape;1867;p73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868" name="Google Shape;1868;p73"/>
          <p:cNvCxnSpPr>
            <a:stCxn id="1855" idx="6"/>
            <a:endCxn id="1860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9" name="Google Shape;1869;p73"/>
          <p:cNvCxnSpPr>
            <a:stCxn id="1859" idx="6"/>
            <a:endCxn id="1856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0" name="Google Shape;1870;p73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1" name="Google Shape;1871;p73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2" name="Google Shape;1872;p73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3" name="Google Shape;1873;p73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874" name="Google Shape;1874;p73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875" name="Google Shape;1875;p73"/>
          <p:cNvCxnSpPr>
            <a:stCxn id="1855" idx="6"/>
            <a:endCxn id="1871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6" name="Google Shape;1876;p73"/>
          <p:cNvCxnSpPr>
            <a:stCxn id="1859" idx="6"/>
            <a:endCxn id="1871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7" name="Google Shape;1877;p73"/>
          <p:cNvCxnSpPr>
            <a:stCxn id="1870" idx="6"/>
            <a:endCxn id="1856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73"/>
          <p:cNvCxnSpPr>
            <a:stCxn id="1870" idx="6"/>
            <a:endCxn id="1860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p73"/>
          <p:cNvCxnSpPr>
            <a:stCxn id="1870" idx="6"/>
            <a:endCxn id="1871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0" name="Google Shape;1880;p73"/>
          <p:cNvCxnSpPr>
            <a:stCxn id="1856" idx="6"/>
            <a:endCxn id="1872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1" name="Google Shape;1881;p73"/>
          <p:cNvCxnSpPr>
            <a:stCxn id="1860" idx="6"/>
            <a:endCxn id="1872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2" name="Google Shape;1882;p73"/>
          <p:cNvCxnSpPr>
            <a:stCxn id="1871" idx="6"/>
            <a:endCxn id="1857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73"/>
          <p:cNvCxnSpPr>
            <a:stCxn id="1871" idx="6"/>
            <a:endCxn id="1872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4" name="Google Shape;1884;p73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5" name="Google Shape;1885;p73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6" name="Google Shape;1886;p73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7" name="Google Shape;1887;p73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8" name="Google Shape;1888;p73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9" name="Google Shape;1889;p73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0" name="Google Shape;1890;p73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91" name="Google Shape;1891;p73"/>
          <p:cNvCxnSpPr>
            <a:stCxn id="1887" idx="6"/>
            <a:endCxn id="1888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2" name="Google Shape;1892;p73"/>
          <p:cNvCxnSpPr>
            <a:stCxn id="1887" idx="6"/>
            <a:endCxn id="1871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73"/>
          <p:cNvCxnSpPr>
            <a:stCxn id="1887" idx="6"/>
            <a:endCxn id="1860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4" name="Google Shape;1894;p73"/>
          <p:cNvCxnSpPr>
            <a:stCxn id="1887" idx="6"/>
            <a:endCxn id="1856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5" name="Google Shape;1895;p73"/>
          <p:cNvCxnSpPr>
            <a:stCxn id="1870" idx="6"/>
            <a:endCxn id="1888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6" name="Google Shape;1896;p73"/>
          <p:cNvCxnSpPr>
            <a:stCxn id="1859" idx="6"/>
            <a:endCxn id="1888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73"/>
          <p:cNvCxnSpPr>
            <a:stCxn id="1855" idx="6"/>
            <a:endCxn id="1888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8" name="Google Shape;1898;p73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99" name="Google Shape;1899;p73"/>
          <p:cNvCxnSpPr>
            <a:stCxn id="1888" idx="6"/>
            <a:endCxn id="1898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73"/>
          <p:cNvCxnSpPr>
            <a:stCxn id="1888" idx="6"/>
            <a:endCxn id="1872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73"/>
          <p:cNvCxnSpPr>
            <a:stCxn id="1888" idx="6"/>
            <a:endCxn id="1857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73"/>
          <p:cNvCxnSpPr>
            <a:stCxn id="1871" idx="6"/>
            <a:endCxn id="1898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3" name="Google Shape;1903;p73"/>
          <p:cNvCxnSpPr>
            <a:stCxn id="1860" idx="6"/>
            <a:endCxn id="1898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4" name="Google Shape;1904;p73"/>
          <p:cNvCxnSpPr>
            <a:stCxn id="1856" idx="6"/>
            <a:endCxn id="1898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5" name="Google Shape;1905;p73"/>
          <p:cNvSpPr txBox="1"/>
          <p:nvPr/>
        </p:nvSpPr>
        <p:spPr>
          <a:xfrm>
            <a:off x="7943928" y="2086297"/>
            <a:ext cx="4178100" cy="65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Is this a regression or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classification model?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06" name="Google Shape;1906;p73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912" name="Google Shape;1912;p74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3" name="Google Shape;1913;p74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4" name="Google Shape;1914;p74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15" name="Google Shape;1915;p74"/>
          <p:cNvCxnSpPr>
            <a:stCxn id="1912" idx="6"/>
            <a:endCxn id="1913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74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7" name="Google Shape;1917;p74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18" name="Google Shape;1918;p74"/>
          <p:cNvCxnSpPr>
            <a:stCxn id="1916" idx="6"/>
            <a:endCxn id="1917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9" name="Google Shape;1919;p74"/>
          <p:cNvCxnSpPr>
            <a:stCxn id="1917" idx="6"/>
            <a:endCxn id="1914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0" name="Google Shape;1920;p74"/>
          <p:cNvCxnSpPr>
            <a:stCxn id="1913" idx="6"/>
            <a:endCxn id="1914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74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2" name="Google Shape;1922;p74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3" name="Google Shape;1923;p74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4" name="Google Shape;1924;p74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925" name="Google Shape;1925;p74"/>
          <p:cNvCxnSpPr>
            <a:stCxn id="1912" idx="6"/>
            <a:endCxn id="1917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6" name="Google Shape;1926;p74"/>
          <p:cNvCxnSpPr>
            <a:stCxn id="1916" idx="6"/>
            <a:endCxn id="1913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7" name="Google Shape;1927;p74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8" name="Google Shape;1928;p74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9" name="Google Shape;1929;p74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0" name="Google Shape;1930;p74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931" name="Google Shape;1931;p74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932" name="Google Shape;1932;p74"/>
          <p:cNvCxnSpPr>
            <a:stCxn id="1912" idx="6"/>
            <a:endCxn id="1928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3" name="Google Shape;1933;p74"/>
          <p:cNvCxnSpPr>
            <a:stCxn id="1916" idx="6"/>
            <a:endCxn id="1928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74"/>
          <p:cNvCxnSpPr>
            <a:stCxn id="1927" idx="6"/>
            <a:endCxn id="1913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74"/>
          <p:cNvCxnSpPr>
            <a:stCxn id="1927" idx="6"/>
            <a:endCxn id="1917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74"/>
          <p:cNvCxnSpPr>
            <a:stCxn id="1927" idx="6"/>
            <a:endCxn id="1928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74"/>
          <p:cNvCxnSpPr>
            <a:stCxn id="1913" idx="6"/>
            <a:endCxn id="1929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8" name="Google Shape;1938;p74"/>
          <p:cNvCxnSpPr>
            <a:stCxn id="1917" idx="6"/>
            <a:endCxn id="1929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9" name="Google Shape;1939;p74"/>
          <p:cNvCxnSpPr>
            <a:stCxn id="1928" idx="6"/>
            <a:endCxn id="1914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74"/>
          <p:cNvCxnSpPr>
            <a:stCxn id="1928" idx="6"/>
            <a:endCxn id="1929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1" name="Google Shape;1941;p74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2" name="Google Shape;1942;p74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3" name="Google Shape;1943;p74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4" name="Google Shape;1944;p74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5" name="Google Shape;1945;p74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6" name="Google Shape;1946;p74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7" name="Google Shape;1947;p74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48" name="Google Shape;1948;p74"/>
          <p:cNvCxnSpPr>
            <a:stCxn id="1944" idx="6"/>
            <a:endCxn id="1945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9" name="Google Shape;1949;p74"/>
          <p:cNvCxnSpPr>
            <a:stCxn id="1944" idx="6"/>
            <a:endCxn id="1928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0" name="Google Shape;1950;p74"/>
          <p:cNvCxnSpPr>
            <a:stCxn id="1944" idx="6"/>
            <a:endCxn id="1917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1" name="Google Shape;1951;p74"/>
          <p:cNvCxnSpPr>
            <a:stCxn id="1944" idx="6"/>
            <a:endCxn id="1913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74"/>
          <p:cNvCxnSpPr>
            <a:stCxn id="1927" idx="6"/>
            <a:endCxn id="1945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3" name="Google Shape;1953;p74"/>
          <p:cNvCxnSpPr>
            <a:stCxn id="1916" idx="6"/>
            <a:endCxn id="1945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4" name="Google Shape;1954;p74"/>
          <p:cNvCxnSpPr>
            <a:stCxn id="1912" idx="6"/>
            <a:endCxn id="1945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5" name="Google Shape;1955;p74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56" name="Google Shape;1956;p74"/>
          <p:cNvCxnSpPr>
            <a:stCxn id="1945" idx="6"/>
            <a:endCxn id="1955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7" name="Google Shape;1957;p74"/>
          <p:cNvCxnSpPr>
            <a:stCxn id="1945" idx="6"/>
            <a:endCxn id="1929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8" name="Google Shape;1958;p74"/>
          <p:cNvCxnSpPr>
            <a:stCxn id="1945" idx="6"/>
            <a:endCxn id="1914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9" name="Google Shape;1959;p74"/>
          <p:cNvCxnSpPr>
            <a:stCxn id="1928" idx="6"/>
            <a:endCxn id="1955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0" name="Google Shape;1960;p74"/>
          <p:cNvCxnSpPr>
            <a:stCxn id="1917" idx="6"/>
            <a:endCxn id="1955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1" name="Google Shape;1961;p74"/>
          <p:cNvCxnSpPr>
            <a:stCxn id="1913" idx="6"/>
            <a:endCxn id="1955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2" name="Google Shape;1962;p74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  <p:sp>
        <p:nvSpPr>
          <p:cNvPr id="1963" name="Google Shape;1963;p74"/>
          <p:cNvSpPr/>
          <p:nvPr/>
        </p:nvSpPr>
        <p:spPr>
          <a:xfrm>
            <a:off x="9919340" y="36662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64" name="Google Shape;1964;p74"/>
          <p:cNvCxnSpPr>
            <a:stCxn id="1914" idx="6"/>
            <a:endCxn id="1963" idx="2"/>
          </p:cNvCxnSpPr>
          <p:nvPr/>
        </p:nvCxnSpPr>
        <p:spPr>
          <a:xfrm>
            <a:off x="7711940" y="2979533"/>
            <a:ext cx="22074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65" name="Google Shape;1965;p74"/>
          <p:cNvCxnSpPr>
            <a:stCxn id="1929" idx="6"/>
            <a:endCxn id="1963" idx="2"/>
          </p:cNvCxnSpPr>
          <p:nvPr/>
        </p:nvCxnSpPr>
        <p:spPr>
          <a:xfrm>
            <a:off x="7711940" y="3665333"/>
            <a:ext cx="2207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966" name="Google Shape;1966;p74"/>
          <p:cNvCxnSpPr>
            <a:stCxn id="1955" idx="6"/>
            <a:endCxn id="1963" idx="2"/>
          </p:cNvCxnSpPr>
          <p:nvPr/>
        </p:nvCxnSpPr>
        <p:spPr>
          <a:xfrm flipH="1" rot="10800000">
            <a:off x="7711940" y="3970133"/>
            <a:ext cx="22074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967" name="Google Shape;1967;p74"/>
          <p:cNvSpPr txBox="1"/>
          <p:nvPr/>
        </p:nvSpPr>
        <p:spPr>
          <a:xfrm rot="472474">
            <a:off x="7854044" y="3549379"/>
            <a:ext cx="1712347" cy="492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Layer with highest probability is selected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68" name="Google Shape;1968;p74"/>
          <p:cNvSpPr txBox="1"/>
          <p:nvPr/>
        </p:nvSpPr>
        <p:spPr>
          <a:xfrm>
            <a:off x="7943928" y="2086297"/>
            <a:ext cx="4178100" cy="65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Is this a regression or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classification model?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0"/>
          <p:cNvSpPr txBox="1"/>
          <p:nvPr>
            <p:ph idx="4294967295" type="title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  <p:sp>
        <p:nvSpPr>
          <p:cNvPr id="863" name="Google Shape;863;p30"/>
          <p:cNvSpPr txBox="1"/>
          <p:nvPr>
            <p:ph idx="4294967295" type="body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864" name="Google Shape;864;p30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865" name="Google Shape;865;p30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866" name="Google Shape;866;p3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30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869" name="Google Shape;869;p3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30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874" name="Google Shape;874;p3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30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879" name="Google Shape;879;p30"/>
            <p:cNvPicPr preferRelativeResize="0"/>
            <p:nvPr/>
          </p:nvPicPr>
          <p:blipFill rotWithShape="1">
            <a:blip r:embed="rId3">
              <a:alphaModFix/>
            </a:blip>
            <a:srcRect b="0" l="17569" r="16427" t="0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rotWithShape="0" algn="bl" dir="5400000" dist="19050">
                <a:schemeClr val="accent2"/>
              </a:outerShdw>
            </a:effectLst>
          </p:spPr>
        </p:pic>
        <p:grpSp>
          <p:nvGrpSpPr>
            <p:cNvPr id="880" name="Google Shape;880;p30"/>
            <p:cNvGrpSpPr/>
            <p:nvPr/>
          </p:nvGrpSpPr>
          <p:grpSpPr>
            <a:xfrm flipH="1">
              <a:off x="4664323" y="4326625"/>
              <a:ext cx="355448" cy="307575"/>
              <a:chOff x="7467602" y="5857077"/>
              <a:chExt cx="468900" cy="434488"/>
            </a:xfrm>
          </p:grpSpPr>
          <p:sp>
            <p:nvSpPr>
              <p:cNvPr id="881" name="Google Shape;881;p30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885;p30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886" name="Google Shape;886;p30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890" name="Google Shape;890;p30"/>
            <p:cNvGrpSpPr/>
            <p:nvPr/>
          </p:nvGrpSpPr>
          <p:grpSpPr>
            <a:xfrm flipH="1">
              <a:off x="1040001" y="3819495"/>
              <a:ext cx="488874" cy="507144"/>
              <a:chOff x="5753006" y="3038475"/>
              <a:chExt cx="685957" cy="761999"/>
            </a:xfrm>
          </p:grpSpPr>
          <p:sp>
            <p:nvSpPr>
              <p:cNvPr id="891" name="Google Shape;891;p30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7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974" name="Google Shape;1974;p75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5" name="Google Shape;1975;p75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6" name="Google Shape;1976;p75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77" name="Google Shape;1977;p75"/>
          <p:cNvCxnSpPr>
            <a:stCxn id="1974" idx="6"/>
            <a:endCxn id="1975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8" name="Google Shape;1978;p75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9" name="Google Shape;1979;p75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80" name="Google Shape;1980;p75"/>
          <p:cNvCxnSpPr>
            <a:stCxn id="1978" idx="6"/>
            <a:endCxn id="1979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75"/>
          <p:cNvCxnSpPr>
            <a:stCxn id="1979" idx="6"/>
            <a:endCxn id="1976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75"/>
          <p:cNvCxnSpPr>
            <a:stCxn id="1975" idx="6"/>
            <a:endCxn id="1976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3" name="Google Shape;1983;p75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4" name="Google Shape;1984;p75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5" name="Google Shape;1985;p75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6" name="Google Shape;1986;p75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987" name="Google Shape;1987;p75"/>
          <p:cNvCxnSpPr>
            <a:stCxn id="1974" idx="6"/>
            <a:endCxn id="1979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75"/>
          <p:cNvCxnSpPr>
            <a:stCxn id="1978" idx="6"/>
            <a:endCxn id="1975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75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0" name="Google Shape;1990;p75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1" name="Google Shape;1991;p75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2" name="Google Shape;1992;p75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993" name="Google Shape;1993;p75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994" name="Google Shape;1994;p75"/>
          <p:cNvCxnSpPr>
            <a:stCxn id="1974" idx="6"/>
            <a:endCxn id="1990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5" name="Google Shape;1995;p75"/>
          <p:cNvCxnSpPr>
            <a:stCxn id="1978" idx="6"/>
            <a:endCxn id="1990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6" name="Google Shape;1996;p75"/>
          <p:cNvCxnSpPr>
            <a:stCxn id="1989" idx="6"/>
            <a:endCxn id="1975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7" name="Google Shape;1997;p75"/>
          <p:cNvCxnSpPr>
            <a:stCxn id="1989" idx="6"/>
            <a:endCxn id="1979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8" name="Google Shape;1998;p75"/>
          <p:cNvCxnSpPr>
            <a:stCxn id="1989" idx="6"/>
            <a:endCxn id="1990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75"/>
          <p:cNvCxnSpPr>
            <a:stCxn id="1975" idx="6"/>
            <a:endCxn id="1991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75"/>
          <p:cNvCxnSpPr>
            <a:stCxn id="1979" idx="6"/>
            <a:endCxn id="1991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75"/>
          <p:cNvCxnSpPr>
            <a:stCxn id="1990" idx="6"/>
            <a:endCxn id="1976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75"/>
          <p:cNvCxnSpPr>
            <a:stCxn id="1990" idx="6"/>
            <a:endCxn id="1991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3" name="Google Shape;2003;p75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4" name="Google Shape;2004;p75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5" name="Google Shape;2005;p75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6" name="Google Shape;2006;p75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7" name="Google Shape;2007;p75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8" name="Google Shape;2008;p75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9" name="Google Shape;2009;p75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10" name="Google Shape;2010;p75"/>
          <p:cNvCxnSpPr>
            <a:stCxn id="2006" idx="6"/>
            <a:endCxn id="2007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1" name="Google Shape;2011;p75"/>
          <p:cNvCxnSpPr>
            <a:stCxn id="2006" idx="6"/>
            <a:endCxn id="1990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2" name="Google Shape;2012;p75"/>
          <p:cNvCxnSpPr>
            <a:stCxn id="2006" idx="6"/>
            <a:endCxn id="1979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3" name="Google Shape;2013;p75"/>
          <p:cNvCxnSpPr>
            <a:stCxn id="2006" idx="6"/>
            <a:endCxn id="1975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75"/>
          <p:cNvCxnSpPr>
            <a:stCxn id="1989" idx="6"/>
            <a:endCxn id="2007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75"/>
          <p:cNvCxnSpPr>
            <a:stCxn id="1978" idx="6"/>
            <a:endCxn id="2007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75"/>
          <p:cNvCxnSpPr>
            <a:stCxn id="1974" idx="6"/>
            <a:endCxn id="2007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7" name="Google Shape;2017;p75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18" name="Google Shape;2018;p75"/>
          <p:cNvCxnSpPr>
            <a:stCxn id="2007" idx="6"/>
            <a:endCxn id="2017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75"/>
          <p:cNvCxnSpPr>
            <a:stCxn id="2007" idx="6"/>
            <a:endCxn id="1991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75"/>
          <p:cNvCxnSpPr>
            <a:stCxn id="2007" idx="6"/>
            <a:endCxn id="1976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75"/>
          <p:cNvCxnSpPr>
            <a:stCxn id="1990" idx="6"/>
            <a:endCxn id="2017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2" name="Google Shape;2022;p75"/>
          <p:cNvCxnSpPr>
            <a:stCxn id="1979" idx="6"/>
            <a:endCxn id="2017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3" name="Google Shape;2023;p75"/>
          <p:cNvCxnSpPr>
            <a:stCxn id="1975" idx="6"/>
            <a:endCxn id="2017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24" name="Google Shape;2024;p75"/>
          <p:cNvGrpSpPr/>
          <p:nvPr/>
        </p:nvGrpSpPr>
        <p:grpSpPr>
          <a:xfrm>
            <a:off x="7943928" y="2086297"/>
            <a:ext cx="4178100" cy="1710704"/>
            <a:chOff x="7901975" y="1623025"/>
            <a:chExt cx="4178100" cy="1039689"/>
          </a:xfrm>
        </p:grpSpPr>
        <p:sp>
          <p:nvSpPr>
            <p:cNvPr id="2025" name="Google Shape;2025;p75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26" name="Google Shape;2026;p75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027" name="Google Shape;2027;p75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2033" name="Google Shape;2033;p76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4" name="Google Shape;2034;p76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5" name="Google Shape;2035;p76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36" name="Google Shape;2036;p76"/>
          <p:cNvCxnSpPr>
            <a:stCxn id="2033" idx="6"/>
            <a:endCxn id="2034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7" name="Google Shape;2037;p76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8" name="Google Shape;2038;p76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39" name="Google Shape;2039;p76"/>
          <p:cNvCxnSpPr>
            <a:stCxn id="2037" idx="6"/>
            <a:endCxn id="2038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0" name="Google Shape;2040;p76"/>
          <p:cNvCxnSpPr>
            <a:stCxn id="2038" idx="6"/>
            <a:endCxn id="2035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1" name="Google Shape;2041;p76"/>
          <p:cNvCxnSpPr>
            <a:stCxn id="2034" idx="6"/>
            <a:endCxn id="2035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2" name="Google Shape;2042;p76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3" name="Google Shape;2043;p76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4" name="Google Shape;2044;p76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5" name="Google Shape;2045;p76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2046" name="Google Shape;2046;p76"/>
          <p:cNvCxnSpPr>
            <a:stCxn id="2033" idx="6"/>
            <a:endCxn id="2038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7" name="Google Shape;2047;p76"/>
          <p:cNvCxnSpPr>
            <a:stCxn id="2037" idx="6"/>
            <a:endCxn id="2034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8" name="Google Shape;2048;p76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9" name="Google Shape;2049;p76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0" name="Google Shape;2050;p76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1" name="Google Shape;2051;p76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2052" name="Google Shape;2052;p76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2053" name="Google Shape;2053;p76"/>
          <p:cNvCxnSpPr>
            <a:stCxn id="2033" idx="6"/>
            <a:endCxn id="2049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76"/>
          <p:cNvCxnSpPr>
            <a:stCxn id="2037" idx="6"/>
            <a:endCxn id="2049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76"/>
          <p:cNvCxnSpPr>
            <a:stCxn id="2048" idx="6"/>
            <a:endCxn id="2034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76"/>
          <p:cNvCxnSpPr>
            <a:stCxn id="2048" idx="6"/>
            <a:endCxn id="2038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76"/>
          <p:cNvCxnSpPr>
            <a:stCxn id="2048" idx="6"/>
            <a:endCxn id="2049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8" name="Google Shape;2058;p76"/>
          <p:cNvCxnSpPr>
            <a:stCxn id="2034" idx="6"/>
            <a:endCxn id="2050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9" name="Google Shape;2059;p76"/>
          <p:cNvCxnSpPr>
            <a:stCxn id="2038" idx="6"/>
            <a:endCxn id="2050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0" name="Google Shape;2060;p76"/>
          <p:cNvCxnSpPr>
            <a:stCxn id="2049" idx="6"/>
            <a:endCxn id="2035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1" name="Google Shape;2061;p76"/>
          <p:cNvCxnSpPr>
            <a:stCxn id="2049" idx="6"/>
            <a:endCxn id="2050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2" name="Google Shape;2062;p76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3" name="Google Shape;2063;p76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4" name="Google Shape;2064;p76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5" name="Google Shape;2065;p76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6" name="Google Shape;2066;p76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7" name="Google Shape;2067;p76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8" name="Google Shape;2068;p76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69" name="Google Shape;2069;p76"/>
          <p:cNvCxnSpPr>
            <a:stCxn id="2065" idx="6"/>
            <a:endCxn id="2066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76"/>
          <p:cNvCxnSpPr>
            <a:stCxn id="2065" idx="6"/>
            <a:endCxn id="2049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1" name="Google Shape;2071;p76"/>
          <p:cNvCxnSpPr>
            <a:stCxn id="2065" idx="6"/>
            <a:endCxn id="2038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2" name="Google Shape;2072;p76"/>
          <p:cNvCxnSpPr>
            <a:stCxn id="2065" idx="6"/>
            <a:endCxn id="2034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3" name="Google Shape;2073;p76"/>
          <p:cNvCxnSpPr>
            <a:stCxn id="2048" idx="6"/>
            <a:endCxn id="2066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4" name="Google Shape;2074;p76"/>
          <p:cNvCxnSpPr>
            <a:stCxn id="2037" idx="6"/>
            <a:endCxn id="2066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5" name="Google Shape;2075;p76"/>
          <p:cNvCxnSpPr>
            <a:stCxn id="2033" idx="6"/>
            <a:endCxn id="2066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6" name="Google Shape;2076;p76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77" name="Google Shape;2077;p76"/>
          <p:cNvCxnSpPr>
            <a:stCxn id="2066" idx="6"/>
            <a:endCxn id="2076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8" name="Google Shape;2078;p76"/>
          <p:cNvCxnSpPr>
            <a:stCxn id="2066" idx="6"/>
            <a:endCxn id="2050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76"/>
          <p:cNvCxnSpPr>
            <a:stCxn id="2066" idx="6"/>
            <a:endCxn id="2035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76"/>
          <p:cNvCxnSpPr>
            <a:stCxn id="2049" idx="6"/>
            <a:endCxn id="2076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76"/>
          <p:cNvCxnSpPr>
            <a:stCxn id="2038" idx="6"/>
            <a:endCxn id="2076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76"/>
          <p:cNvCxnSpPr>
            <a:stCxn id="2034" idx="6"/>
            <a:endCxn id="2076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83" name="Google Shape;2083;p76"/>
          <p:cNvGrpSpPr/>
          <p:nvPr/>
        </p:nvGrpSpPr>
        <p:grpSpPr>
          <a:xfrm>
            <a:off x="7943928" y="2086297"/>
            <a:ext cx="4178100" cy="2713740"/>
            <a:chOff x="7901975" y="1623025"/>
            <a:chExt cx="4178100" cy="1649289"/>
          </a:xfrm>
        </p:grpSpPr>
        <p:sp>
          <p:nvSpPr>
            <p:cNvPr id="2084" name="Google Shape;2084;p76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85" name="Google Shape;2085;p76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86" name="Google Shape;2086;p76"/>
            <p:cNvSpPr txBox="1"/>
            <p:nvPr/>
          </p:nvSpPr>
          <p:spPr>
            <a:xfrm>
              <a:off x="7901975" y="28721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features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087" name="Google Shape;2087;p76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77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2093" name="Google Shape;2093;p77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4" name="Google Shape;2094;p77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5" name="Google Shape;2095;p77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96" name="Google Shape;2096;p77"/>
          <p:cNvCxnSpPr>
            <a:stCxn id="2093" idx="6"/>
            <a:endCxn id="2094" idx="2"/>
          </p:cNvCxnSpPr>
          <p:nvPr/>
        </p:nvCxnSpPr>
        <p:spPr>
          <a:xfrm flipH="1" rot="10800000">
            <a:off x="33275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7" name="Google Shape;2097;p77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8" name="Google Shape;2098;p77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99" name="Google Shape;2099;p77"/>
          <p:cNvCxnSpPr>
            <a:stCxn id="2097" idx="6"/>
            <a:endCxn id="2098" idx="2"/>
          </p:cNvCxnSpPr>
          <p:nvPr/>
        </p:nvCxnSpPr>
        <p:spPr>
          <a:xfrm flipH="1" rot="10800000">
            <a:off x="33275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0" name="Google Shape;2100;p77"/>
          <p:cNvCxnSpPr>
            <a:stCxn id="2098" idx="6"/>
            <a:endCxn id="2095" idx="2"/>
          </p:cNvCxnSpPr>
          <p:nvPr/>
        </p:nvCxnSpPr>
        <p:spPr>
          <a:xfrm flipH="1" rot="10800000">
            <a:off x="54939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1" name="Google Shape;2101;p77"/>
          <p:cNvCxnSpPr>
            <a:stCxn id="2094" idx="6"/>
            <a:endCxn id="2095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2" name="Google Shape;2102;p77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3" name="Google Shape;2103;p77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4" name="Google Shape;2104;p77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5" name="Google Shape;2105;p77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2106" name="Google Shape;2106;p77"/>
          <p:cNvCxnSpPr>
            <a:stCxn id="2093" idx="6"/>
            <a:endCxn id="2098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77"/>
          <p:cNvCxnSpPr>
            <a:stCxn id="2097" idx="6"/>
            <a:endCxn id="2094" idx="2"/>
          </p:cNvCxnSpPr>
          <p:nvPr/>
        </p:nvCxnSpPr>
        <p:spPr>
          <a:xfrm flipH="1" rot="10800000">
            <a:off x="33275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8" name="Google Shape;2108;p77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9" name="Google Shape;2109;p77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0" name="Google Shape;2110;p77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1" name="Google Shape;2111;p77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2112" name="Google Shape;2112;p77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baseline="-25000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2113" name="Google Shape;2113;p77"/>
          <p:cNvCxnSpPr>
            <a:stCxn id="2093" idx="6"/>
            <a:endCxn id="2109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77"/>
          <p:cNvCxnSpPr>
            <a:stCxn id="2097" idx="6"/>
            <a:endCxn id="2109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5" name="Google Shape;2115;p77"/>
          <p:cNvCxnSpPr>
            <a:stCxn id="2108" idx="6"/>
            <a:endCxn id="2094" idx="2"/>
          </p:cNvCxnSpPr>
          <p:nvPr/>
        </p:nvCxnSpPr>
        <p:spPr>
          <a:xfrm flipH="1" rot="10800000">
            <a:off x="33275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6" name="Google Shape;2116;p77"/>
          <p:cNvCxnSpPr>
            <a:stCxn id="2108" idx="6"/>
            <a:endCxn id="2098" idx="2"/>
          </p:cNvCxnSpPr>
          <p:nvPr/>
        </p:nvCxnSpPr>
        <p:spPr>
          <a:xfrm flipH="1" rot="10800000">
            <a:off x="33275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7" name="Google Shape;2117;p77"/>
          <p:cNvCxnSpPr>
            <a:stCxn id="2108" idx="6"/>
            <a:endCxn id="2109" idx="2"/>
          </p:cNvCxnSpPr>
          <p:nvPr/>
        </p:nvCxnSpPr>
        <p:spPr>
          <a:xfrm flipH="1" rot="10800000">
            <a:off x="33275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8" name="Google Shape;2118;p77"/>
          <p:cNvCxnSpPr>
            <a:stCxn id="2094" idx="6"/>
            <a:endCxn id="2110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9" name="Google Shape;2119;p77"/>
          <p:cNvCxnSpPr>
            <a:stCxn id="2098" idx="6"/>
            <a:endCxn id="2110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0" name="Google Shape;2120;p77"/>
          <p:cNvCxnSpPr>
            <a:stCxn id="2109" idx="6"/>
            <a:endCxn id="2095" idx="2"/>
          </p:cNvCxnSpPr>
          <p:nvPr/>
        </p:nvCxnSpPr>
        <p:spPr>
          <a:xfrm flipH="1" rot="10800000">
            <a:off x="54939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1" name="Google Shape;2121;p77"/>
          <p:cNvCxnSpPr>
            <a:stCxn id="2109" idx="6"/>
            <a:endCxn id="2110" idx="2"/>
          </p:cNvCxnSpPr>
          <p:nvPr/>
        </p:nvCxnSpPr>
        <p:spPr>
          <a:xfrm flipH="1" rot="10800000">
            <a:off x="54939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2" name="Google Shape;2122;p77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3" name="Google Shape;2123;p77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4" name="Google Shape;2124;p77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5" name="Google Shape;2125;p77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6" name="Google Shape;2126;p77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7" name="Google Shape;2127;p77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8" name="Google Shape;2128;p77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129" name="Google Shape;2129;p77"/>
          <p:cNvCxnSpPr>
            <a:stCxn id="2125" idx="6"/>
            <a:endCxn id="2126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0" name="Google Shape;2130;p77"/>
          <p:cNvCxnSpPr>
            <a:stCxn id="2125" idx="6"/>
            <a:endCxn id="2109" idx="2"/>
          </p:cNvCxnSpPr>
          <p:nvPr/>
        </p:nvCxnSpPr>
        <p:spPr>
          <a:xfrm flipH="1" rot="10800000">
            <a:off x="33275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1" name="Google Shape;2131;p77"/>
          <p:cNvCxnSpPr>
            <a:stCxn id="2125" idx="6"/>
            <a:endCxn id="2098" idx="2"/>
          </p:cNvCxnSpPr>
          <p:nvPr/>
        </p:nvCxnSpPr>
        <p:spPr>
          <a:xfrm flipH="1" rot="10800000">
            <a:off x="33275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2" name="Google Shape;2132;p77"/>
          <p:cNvCxnSpPr>
            <a:stCxn id="2125" idx="6"/>
            <a:endCxn id="2094" idx="2"/>
          </p:cNvCxnSpPr>
          <p:nvPr/>
        </p:nvCxnSpPr>
        <p:spPr>
          <a:xfrm flipH="1" rot="10800000">
            <a:off x="33275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3" name="Google Shape;2133;p77"/>
          <p:cNvCxnSpPr>
            <a:stCxn id="2108" idx="6"/>
            <a:endCxn id="2126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4" name="Google Shape;2134;p77"/>
          <p:cNvCxnSpPr>
            <a:stCxn id="2097" idx="6"/>
            <a:endCxn id="2126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5" name="Google Shape;2135;p77"/>
          <p:cNvCxnSpPr>
            <a:stCxn id="2093" idx="6"/>
            <a:endCxn id="2126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6" name="Google Shape;2136;p77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137" name="Google Shape;2137;p77"/>
          <p:cNvCxnSpPr>
            <a:stCxn id="2126" idx="6"/>
            <a:endCxn id="2136" idx="2"/>
          </p:cNvCxnSpPr>
          <p:nvPr/>
        </p:nvCxnSpPr>
        <p:spPr>
          <a:xfrm flipH="1" rot="10800000">
            <a:off x="54939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8" name="Google Shape;2138;p77"/>
          <p:cNvCxnSpPr>
            <a:stCxn id="2126" idx="6"/>
            <a:endCxn id="2110" idx="2"/>
          </p:cNvCxnSpPr>
          <p:nvPr/>
        </p:nvCxnSpPr>
        <p:spPr>
          <a:xfrm flipH="1" rot="10800000">
            <a:off x="54939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9" name="Google Shape;2139;p77"/>
          <p:cNvCxnSpPr>
            <a:stCxn id="2126" idx="6"/>
            <a:endCxn id="2095" idx="2"/>
          </p:cNvCxnSpPr>
          <p:nvPr/>
        </p:nvCxnSpPr>
        <p:spPr>
          <a:xfrm flipH="1" rot="10800000">
            <a:off x="54939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77"/>
          <p:cNvCxnSpPr>
            <a:stCxn id="2109" idx="6"/>
            <a:endCxn id="2136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77"/>
          <p:cNvCxnSpPr>
            <a:stCxn id="2098" idx="6"/>
            <a:endCxn id="2136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77"/>
          <p:cNvCxnSpPr>
            <a:stCxn id="2094" idx="6"/>
            <a:endCxn id="2136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43" name="Google Shape;2143;p77"/>
          <p:cNvGrpSpPr/>
          <p:nvPr/>
        </p:nvGrpSpPr>
        <p:grpSpPr>
          <a:xfrm>
            <a:off x="7943928" y="2086297"/>
            <a:ext cx="4178100" cy="3792976"/>
            <a:chOff x="7901975" y="1623025"/>
            <a:chExt cx="4178100" cy="2305200"/>
          </a:xfrm>
        </p:grpSpPr>
        <p:sp>
          <p:nvSpPr>
            <p:cNvPr id="2144" name="Google Shape;2144;p77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5" name="Google Shape;2145;p77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6" name="Google Shape;2146;p77"/>
            <p:cNvSpPr txBox="1"/>
            <p:nvPr/>
          </p:nvSpPr>
          <p:spPr>
            <a:xfrm>
              <a:off x="7901975" y="28721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features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7" name="Google Shape;2147;p77"/>
            <p:cNvSpPr txBox="1"/>
            <p:nvPr/>
          </p:nvSpPr>
          <p:spPr>
            <a:xfrm>
              <a:off x="7901975" y="3528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training examples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148" name="Google Shape;2148;p77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78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lines of code does it take to build a NN?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79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80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IMPLEMENTATION</a:t>
            </a:r>
            <a:endParaRPr/>
          </a:p>
        </p:txBody>
      </p:sp>
      <p:sp>
        <p:nvSpPr>
          <p:cNvPr id="2164" name="Google Shape;2164;p80"/>
          <p:cNvSpPr txBox="1"/>
          <p:nvPr/>
        </p:nvSpPr>
        <p:spPr>
          <a:xfrm>
            <a:off x="1738532" y="1319100"/>
            <a:ext cx="8870100" cy="831300"/>
          </a:xfrm>
          <a:prstGeom prst="rect">
            <a:avLst/>
          </a:prstGeom>
          <a:solidFill>
            <a:srgbClr val="25252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numpy import loadtxt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tensorflow.keras.models import Sequential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tensorflow.keras.layers import Dense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5" name="Google Shape;2165;p80"/>
          <p:cNvSpPr txBox="1"/>
          <p:nvPr/>
        </p:nvSpPr>
        <p:spPr>
          <a:xfrm>
            <a:off x="1738532" y="3903688"/>
            <a:ext cx="8870100" cy="1262100"/>
          </a:xfrm>
          <a:prstGeom prst="rect">
            <a:avLst/>
          </a:prstGeom>
          <a:solidFill>
            <a:srgbClr val="25252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 = Sequential()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input_shape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=(8,), 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='relu'))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='relu'))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='sigmoid'))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model.compile(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loss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='binary_crossentropy', </a:t>
            </a:r>
            <a:r>
              <a:rPr b="1"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optimizer</a:t>
            </a:r>
            <a:r>
              <a:rPr b="1"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='adam', metrics=['accuracy'])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6" name="Google Shape;2166;p80"/>
          <p:cNvSpPr txBox="1"/>
          <p:nvPr/>
        </p:nvSpPr>
        <p:spPr>
          <a:xfrm>
            <a:off x="1738532" y="2288294"/>
            <a:ext cx="8870100" cy="1477500"/>
          </a:xfrm>
          <a:prstGeom prst="rect">
            <a:avLst/>
          </a:prstGeom>
          <a:solidFill>
            <a:srgbClr val="25252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# Load the dataset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dataset = loadtxt('sample-dataset.csv', delimiter=',')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# Split into input (X) and output (y) variables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X = dataset[:,0:8]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y = dataset[:,8]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7" name="Google Shape;2167;p80"/>
          <p:cNvSpPr txBox="1"/>
          <p:nvPr/>
        </p:nvSpPr>
        <p:spPr>
          <a:xfrm>
            <a:off x="1738532" y="5303682"/>
            <a:ext cx="8870100" cy="831300"/>
          </a:xfrm>
          <a:prstGeom prst="rect">
            <a:avLst/>
          </a:prstGeom>
          <a:solidFill>
            <a:srgbClr val="25252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model.fit(X, y, </a:t>
            </a:r>
            <a:r>
              <a:rPr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epochs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=150, </a:t>
            </a:r>
            <a:r>
              <a:rPr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batch_size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=10)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_, accuracy = model.evaluate(X, y)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print('Accuracy: %.2f' % (accuracy*100))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8" name="Google Shape;2168;p80"/>
          <p:cNvSpPr txBox="1"/>
          <p:nvPr/>
        </p:nvSpPr>
        <p:spPr>
          <a:xfrm>
            <a:off x="10283700" y="6458925"/>
            <a:ext cx="2318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*hyperparameters</a:t>
            </a:r>
            <a:endParaRPr sz="1000"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81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81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is an image and how do we extract information from one?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82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JUST… NUMBERS</a:t>
            </a:r>
            <a:endParaRPr/>
          </a:p>
        </p:txBody>
      </p:sp>
      <p:grpSp>
        <p:nvGrpSpPr>
          <p:cNvPr id="2180" name="Google Shape;2180;p82"/>
          <p:cNvGrpSpPr/>
          <p:nvPr/>
        </p:nvGrpSpPr>
        <p:grpSpPr>
          <a:xfrm>
            <a:off x="304800" y="1490100"/>
            <a:ext cx="11618375" cy="4438650"/>
            <a:chOff x="457200" y="1490100"/>
            <a:chExt cx="11618375" cy="4438650"/>
          </a:xfrm>
        </p:grpSpPr>
        <p:pic>
          <p:nvPicPr>
            <p:cNvPr id="2181" name="Google Shape;2181;p82"/>
            <p:cNvPicPr preferRelativeResize="0"/>
            <p:nvPr/>
          </p:nvPicPr>
          <p:blipFill rotWithShape="1">
            <a:blip r:embed="rId3">
              <a:alphaModFix/>
            </a:blip>
            <a:srcRect b="0" l="0" r="46343" t="0"/>
            <a:stretch/>
          </p:blipFill>
          <p:spPr>
            <a:xfrm>
              <a:off x="457200" y="1490100"/>
              <a:ext cx="3924675" cy="443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2" name="Google Shape;2182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3575" y="1490100"/>
              <a:ext cx="8382000" cy="443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3" name="Google Shape;2183;p82"/>
            <p:cNvSpPr/>
            <p:nvPr/>
          </p:nvSpPr>
          <p:spPr>
            <a:xfrm>
              <a:off x="2955225" y="1528325"/>
              <a:ext cx="1161000" cy="692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2"/>
            <p:cNvSpPr/>
            <p:nvPr/>
          </p:nvSpPr>
          <p:spPr>
            <a:xfrm>
              <a:off x="3260025" y="3823225"/>
              <a:ext cx="624300" cy="423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83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image manipulation is…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195" name="Google Shape;2195;p84"/>
          <p:cNvSpPr txBox="1"/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196" name="Google Shape;2196;p84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7" name="Google Shape;2197;p84"/>
          <p:cNvGraphicFramePr/>
          <p:nvPr/>
        </p:nvGraphicFramePr>
        <p:xfrm>
          <a:off x="26141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1"/>
          <p:cNvSpPr txBox="1"/>
          <p:nvPr>
            <p:ph idx="4294967295" type="body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898" name="Google Shape;898;p3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899" name="Google Shape;899;p31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900" name="Google Shape;900;p3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903" name="Google Shape;903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3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908" name="Google Shape;908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31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913" name="Google Shape;913;p31"/>
            <p:cNvPicPr preferRelativeResize="0"/>
            <p:nvPr/>
          </p:nvPicPr>
          <p:blipFill rotWithShape="1">
            <a:blip r:embed="rId3">
              <a:alphaModFix/>
            </a:blip>
            <a:srcRect b="0" l="17569" r="16427" t="0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rotWithShape="0" algn="bl" dir="5400000" dist="19050">
                <a:schemeClr val="accent2"/>
              </a:outerShdw>
            </a:effectLst>
          </p:spPr>
        </p:pic>
        <p:grpSp>
          <p:nvGrpSpPr>
            <p:cNvPr id="914" name="Google Shape;914;p31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15" name="Google Shape;915;p31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31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20" name="Google Shape;920;p31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1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924" name="Google Shape;924;p31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25" name="Google Shape;925;p31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7" name="Google Shape;927;p31"/>
          <p:cNvSpPr txBox="1"/>
          <p:nvPr>
            <p:ph idx="4294967295" type="title"/>
          </p:nvPr>
        </p:nvSpPr>
        <p:spPr>
          <a:xfrm>
            <a:off x="5521750" y="2667800"/>
            <a:ext cx="1382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OR</a:t>
            </a:r>
            <a:endParaRPr sz="5000"/>
          </a:p>
        </p:txBody>
      </p:sp>
      <p:sp>
        <p:nvSpPr>
          <p:cNvPr id="928" name="Google Shape;928;p31"/>
          <p:cNvSpPr txBox="1"/>
          <p:nvPr>
            <p:ph idx="4294967295" type="title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8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203" name="Google Shape;2203;p85"/>
          <p:cNvSpPr txBox="1"/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204" name="Google Shape;2204;p85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5" name="Google Shape;2205;p85"/>
          <p:cNvCxnSpPr/>
          <p:nvPr/>
        </p:nvCxnSpPr>
        <p:spPr>
          <a:xfrm flipH="1" rot="10800000">
            <a:off x="5477275" y="3661750"/>
            <a:ext cx="1258500" cy="8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206" name="Google Shape;2206;p85"/>
          <p:cNvSpPr txBox="1"/>
          <p:nvPr>
            <p:ph type="title"/>
          </p:nvPr>
        </p:nvSpPr>
        <p:spPr>
          <a:xfrm>
            <a:off x="5520800" y="2898250"/>
            <a:ext cx="1045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pic>
        <p:nvPicPr>
          <p:cNvPr id="2207" name="Google Shape;2207;p85"/>
          <p:cNvPicPr preferRelativeResize="0"/>
          <p:nvPr/>
        </p:nvPicPr>
        <p:blipFill rotWithShape="1">
          <a:blip r:embed="rId3">
            <a:alphaModFix/>
          </a:blip>
          <a:srcRect b="2410" l="0" r="22642" t="0"/>
          <a:stretch/>
        </p:blipFill>
        <p:spPr>
          <a:xfrm>
            <a:off x="6934200" y="2742800"/>
            <a:ext cx="190100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85"/>
          <p:cNvGraphicFramePr/>
          <p:nvPr/>
        </p:nvGraphicFramePr>
        <p:xfrm>
          <a:off x="26141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8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214" name="Google Shape;2214;p86"/>
          <p:cNvSpPr txBox="1"/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215" name="Google Shape;2215;p86"/>
          <p:cNvPicPr preferRelativeResize="0"/>
          <p:nvPr/>
        </p:nvPicPr>
        <p:blipFill rotWithShape="1">
          <a:blip r:embed="rId3">
            <a:alphaModFix/>
          </a:blip>
          <a:srcRect b="2410" l="0" r="22642" t="0"/>
          <a:stretch/>
        </p:blipFill>
        <p:spPr>
          <a:xfrm>
            <a:off x="6934200" y="2742800"/>
            <a:ext cx="190100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6" name="Google Shape;2216;p86"/>
          <p:cNvGraphicFramePr/>
          <p:nvPr/>
        </p:nvGraphicFramePr>
        <p:xfrm>
          <a:off x="89387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  <p:pic>
        <p:nvPicPr>
          <p:cNvPr id="2217" name="Google Shape;2217;p86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8" name="Google Shape;2218;p86"/>
          <p:cNvCxnSpPr/>
          <p:nvPr/>
        </p:nvCxnSpPr>
        <p:spPr>
          <a:xfrm flipH="1" rot="10800000">
            <a:off x="5477275" y="3661750"/>
            <a:ext cx="1258500" cy="8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graphicFrame>
        <p:nvGraphicFramePr>
          <p:cNvPr id="2219" name="Google Shape;2219;p86"/>
          <p:cNvGraphicFramePr/>
          <p:nvPr/>
        </p:nvGraphicFramePr>
        <p:xfrm>
          <a:off x="26141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7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MATRICES!</a:t>
            </a:r>
            <a:endParaRPr/>
          </a:p>
        </p:txBody>
      </p:sp>
      <p:sp>
        <p:nvSpPr>
          <p:cNvPr id="2225" name="Google Shape;2225;p87"/>
          <p:cNvSpPr txBox="1"/>
          <p:nvPr>
            <p:ph type="title"/>
          </p:nvPr>
        </p:nvSpPr>
        <p:spPr>
          <a:xfrm>
            <a:off x="1025750" y="1522100"/>
            <a:ext cx="3785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Negative = Subtraction</a:t>
            </a:r>
            <a:endParaRPr sz="2400"/>
          </a:p>
        </p:txBody>
      </p:sp>
      <p:pic>
        <p:nvPicPr>
          <p:cNvPr id="2226" name="Google Shape;2226;p87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7" name="Google Shape;2227;p87"/>
          <p:cNvCxnSpPr/>
          <p:nvPr/>
        </p:nvCxnSpPr>
        <p:spPr>
          <a:xfrm flipH="1" rot="10800000">
            <a:off x="5477275" y="3661750"/>
            <a:ext cx="1258500" cy="8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228" name="Google Shape;2228;p87"/>
          <p:cNvSpPr txBox="1"/>
          <p:nvPr>
            <p:ph type="title"/>
          </p:nvPr>
        </p:nvSpPr>
        <p:spPr>
          <a:xfrm>
            <a:off x="5520800" y="2898250"/>
            <a:ext cx="1045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pic>
        <p:nvPicPr>
          <p:cNvPr id="2229" name="Google Shape;2229;p87"/>
          <p:cNvPicPr preferRelativeResize="0"/>
          <p:nvPr/>
        </p:nvPicPr>
        <p:blipFill rotWithShape="1">
          <a:blip r:embed="rId4">
            <a:alphaModFix/>
          </a:blip>
          <a:srcRect b="2410" l="0" r="0" t="0"/>
          <a:stretch/>
        </p:blipFill>
        <p:spPr>
          <a:xfrm>
            <a:off x="68580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0" name="Google Shape;2230;p87"/>
          <p:cNvGraphicFramePr/>
          <p:nvPr/>
        </p:nvGraphicFramePr>
        <p:xfrm>
          <a:off x="26141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88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MATRICES!</a:t>
            </a:r>
            <a:endParaRPr/>
          </a:p>
        </p:txBody>
      </p:sp>
      <p:sp>
        <p:nvSpPr>
          <p:cNvPr id="2236" name="Google Shape;2236;p88"/>
          <p:cNvSpPr txBox="1"/>
          <p:nvPr>
            <p:ph type="title"/>
          </p:nvPr>
        </p:nvSpPr>
        <p:spPr>
          <a:xfrm>
            <a:off x="1025750" y="1522100"/>
            <a:ext cx="3785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Negative = Subtraction</a:t>
            </a:r>
            <a:endParaRPr sz="2400"/>
          </a:p>
        </p:txBody>
      </p:sp>
      <p:pic>
        <p:nvPicPr>
          <p:cNvPr id="2237" name="Google Shape;2237;p88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8" name="Google Shape;2238;p88"/>
          <p:cNvGraphicFramePr/>
          <p:nvPr/>
        </p:nvGraphicFramePr>
        <p:xfrm>
          <a:off x="26141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b="1" sz="900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  <p:cxnSp>
        <p:nvCxnSpPr>
          <p:cNvPr id="2239" name="Google Shape;2239;p88"/>
          <p:cNvCxnSpPr/>
          <p:nvPr/>
        </p:nvCxnSpPr>
        <p:spPr>
          <a:xfrm flipH="1" rot="10800000">
            <a:off x="5477275" y="3661750"/>
            <a:ext cx="1258500" cy="8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pic>
        <p:nvPicPr>
          <p:cNvPr id="2240" name="Google Shape;2240;p88"/>
          <p:cNvPicPr preferRelativeResize="0"/>
          <p:nvPr/>
        </p:nvPicPr>
        <p:blipFill rotWithShape="1">
          <a:blip r:embed="rId4">
            <a:alphaModFix/>
          </a:blip>
          <a:srcRect b="2410" l="0" r="0" t="0"/>
          <a:stretch/>
        </p:blipFill>
        <p:spPr>
          <a:xfrm>
            <a:off x="68580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1" name="Google Shape;2241;p88"/>
          <p:cNvGraphicFramePr/>
          <p:nvPr/>
        </p:nvGraphicFramePr>
        <p:xfrm>
          <a:off x="90149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b="1" sz="9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b="1" sz="9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105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105</a:t>
                      </a:r>
                      <a:endParaRPr b="1" sz="900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b="1" sz="900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b="1" sz="900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b="1" sz="900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b="1" sz="900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b="1" sz="900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89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ML learn from images?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90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makes them small, then flat :)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Google Shape;2256;p91"/>
          <p:cNvPicPr preferRelativeResize="0"/>
          <p:nvPr/>
        </p:nvPicPr>
        <p:blipFill rotWithShape="1">
          <a:blip r:embed="rId3">
            <a:alphaModFix/>
          </a:blip>
          <a:srcRect b="0" l="12510" r="0" t="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92"/>
          <p:cNvPicPr preferRelativeResize="0"/>
          <p:nvPr/>
        </p:nvPicPr>
        <p:blipFill rotWithShape="1">
          <a:blip r:embed="rId3">
            <a:alphaModFix/>
          </a:blip>
          <a:srcRect b="0" l="12510" r="0" t="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92"/>
          <p:cNvSpPr/>
          <p:nvPr/>
        </p:nvSpPr>
        <p:spPr>
          <a:xfrm>
            <a:off x="5812900" y="1572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92"/>
          <p:cNvSpPr/>
          <p:nvPr/>
        </p:nvSpPr>
        <p:spPr>
          <a:xfrm>
            <a:off x="5889100" y="2715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92"/>
          <p:cNvSpPr/>
          <p:nvPr/>
        </p:nvSpPr>
        <p:spPr>
          <a:xfrm>
            <a:off x="5889100" y="3858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92"/>
          <p:cNvSpPr/>
          <p:nvPr/>
        </p:nvSpPr>
        <p:spPr>
          <a:xfrm>
            <a:off x="5939615" y="5001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92"/>
          <p:cNvSpPr/>
          <p:nvPr/>
        </p:nvSpPr>
        <p:spPr>
          <a:xfrm>
            <a:off x="9759850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(less computationally expensive)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93"/>
          <p:cNvPicPr preferRelativeResize="0"/>
          <p:nvPr/>
        </p:nvPicPr>
        <p:blipFill rotWithShape="1">
          <a:blip r:embed="rId3">
            <a:alphaModFix/>
          </a:blip>
          <a:srcRect b="0" l="12510" r="0" t="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93"/>
          <p:cNvSpPr/>
          <p:nvPr/>
        </p:nvSpPr>
        <p:spPr>
          <a:xfrm>
            <a:off x="5812900" y="1572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93"/>
          <p:cNvSpPr/>
          <p:nvPr/>
        </p:nvSpPr>
        <p:spPr>
          <a:xfrm>
            <a:off x="5889100" y="2715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93"/>
          <p:cNvSpPr/>
          <p:nvPr/>
        </p:nvSpPr>
        <p:spPr>
          <a:xfrm>
            <a:off x="5889100" y="3858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93"/>
          <p:cNvSpPr/>
          <p:nvPr/>
        </p:nvSpPr>
        <p:spPr>
          <a:xfrm>
            <a:off x="5939615" y="5001525"/>
            <a:ext cx="1035900" cy="291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93"/>
          <p:cNvSpPr/>
          <p:nvPr/>
        </p:nvSpPr>
        <p:spPr>
          <a:xfrm>
            <a:off x="9759850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(less computationally expensive)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7" name="Google Shape;2277;p93"/>
          <p:cNvSpPr/>
          <p:nvPr/>
        </p:nvSpPr>
        <p:spPr>
          <a:xfrm>
            <a:off x="4485801" y="1556258"/>
            <a:ext cx="1310100" cy="291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93"/>
          <p:cNvSpPr/>
          <p:nvPr/>
        </p:nvSpPr>
        <p:spPr>
          <a:xfrm>
            <a:off x="4562001" y="2699258"/>
            <a:ext cx="1310100" cy="291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93"/>
          <p:cNvSpPr/>
          <p:nvPr/>
        </p:nvSpPr>
        <p:spPr>
          <a:xfrm>
            <a:off x="4562001" y="3842258"/>
            <a:ext cx="1310100" cy="291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93"/>
          <p:cNvSpPr/>
          <p:nvPr/>
        </p:nvSpPr>
        <p:spPr>
          <a:xfrm>
            <a:off x="4562001" y="4985258"/>
            <a:ext cx="1310100" cy="291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93"/>
          <p:cNvSpPr/>
          <p:nvPr/>
        </p:nvSpPr>
        <p:spPr>
          <a:xfrm>
            <a:off x="417225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Number of “neurons” (filters) in a convolutional layer</a:t>
            </a:r>
            <a:endParaRPr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6" name="Google Shape;2286;p94"/>
          <p:cNvGraphicFramePr/>
          <p:nvPr/>
        </p:nvGraphicFramePr>
        <p:xfrm>
          <a:off x="1333575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87" name="Google Shape;2287;p94"/>
          <p:cNvCxnSpPr/>
          <p:nvPr/>
        </p:nvCxnSpPr>
        <p:spPr>
          <a:xfrm flipH="1" rot="10800000">
            <a:off x="5172475" y="3661750"/>
            <a:ext cx="1258500" cy="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graphicFrame>
        <p:nvGraphicFramePr>
          <p:cNvPr id="2288" name="Google Shape;2288;p94"/>
          <p:cNvGraphicFramePr/>
          <p:nvPr/>
        </p:nvGraphicFramePr>
        <p:xfrm>
          <a:off x="6666650" y="34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89" name="Google Shape;2289;p94"/>
          <p:cNvGraphicFramePr/>
          <p:nvPr/>
        </p:nvGraphicFramePr>
        <p:xfrm>
          <a:off x="10690675" y="34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0" name="Google Shape;2290;p94"/>
          <p:cNvSpPr txBox="1"/>
          <p:nvPr/>
        </p:nvSpPr>
        <p:spPr>
          <a:xfrm>
            <a:off x="10146875" y="35503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291" name="Google Shape;2291;p94"/>
          <p:cNvSpPr/>
          <p:nvPr/>
        </p:nvSpPr>
        <p:spPr>
          <a:xfrm>
            <a:off x="2163825" y="54513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(9 x 9) matrix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2" name="Google Shape;2292;p94"/>
          <p:cNvSpPr/>
          <p:nvPr/>
        </p:nvSpPr>
        <p:spPr>
          <a:xfrm>
            <a:off x="7889550" y="4114850"/>
            <a:ext cx="2648400" cy="7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(1 x 81) vector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(squished matrix)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3" name="Google Shape;2293;p9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SQUISHING THE MATRIX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2"/>
          <p:cNvSpPr txBox="1"/>
          <p:nvPr>
            <p:ph idx="4294967295" type="title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  <p:sp>
        <p:nvSpPr>
          <p:cNvPr id="934" name="Google Shape;934;p32"/>
          <p:cNvSpPr txBox="1"/>
          <p:nvPr>
            <p:ph idx="4294967295" type="body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935" name="Google Shape;935;p32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936" name="Google Shape;936;p32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937" name="Google Shape;937;p3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32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940" name="Google Shape;940;p3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32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945" name="Google Shape;945;p3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32"/>
          <p:cNvSpPr txBox="1"/>
          <p:nvPr>
            <p:ph idx="4294967295" type="body"/>
          </p:nvPr>
        </p:nvSpPr>
        <p:spPr>
          <a:xfrm>
            <a:off x="6823150" y="5035000"/>
            <a:ext cx="4293600" cy="11502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Use my Chemistry background &amp; new ML learnings to create something new?</a:t>
            </a:r>
            <a:endParaRPr sz="1800"/>
          </a:p>
        </p:txBody>
      </p:sp>
      <p:grpSp>
        <p:nvGrpSpPr>
          <p:cNvPr id="950" name="Google Shape;950;p32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951" name="Google Shape;951;p32"/>
            <p:cNvPicPr preferRelativeResize="0"/>
            <p:nvPr/>
          </p:nvPicPr>
          <p:blipFill rotWithShape="1">
            <a:blip r:embed="rId3">
              <a:alphaModFix/>
            </a:blip>
            <a:srcRect b="0" l="17569" r="16427" t="0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rotWithShape="0" algn="bl" dir="5400000" dist="19050">
                <a:schemeClr val="accent2"/>
              </a:outerShdw>
            </a:effectLst>
          </p:spPr>
        </p:pic>
        <p:grpSp>
          <p:nvGrpSpPr>
            <p:cNvPr id="952" name="Google Shape;952;p32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53" name="Google Shape;953;p32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7" name="Google Shape;957;p32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58" name="Google Shape;958;p32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2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2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2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962" name="Google Shape;962;p32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63" name="Google Shape;963;p32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5" name="Google Shape;965;p32"/>
          <p:cNvGrpSpPr/>
          <p:nvPr/>
        </p:nvGrpSpPr>
        <p:grpSpPr>
          <a:xfrm>
            <a:off x="6899350" y="1477675"/>
            <a:ext cx="4293599" cy="3429000"/>
            <a:chOff x="879550" y="1477675"/>
            <a:chExt cx="4293599" cy="3429000"/>
          </a:xfrm>
        </p:grpSpPr>
        <p:pic>
          <p:nvPicPr>
            <p:cNvPr id="966" name="Google Shape;966;p32"/>
            <p:cNvPicPr preferRelativeResize="0"/>
            <p:nvPr/>
          </p:nvPicPr>
          <p:blipFill rotWithShape="1">
            <a:blip r:embed="rId3">
              <a:alphaModFix/>
            </a:blip>
            <a:srcRect b="0" l="17569" r="16427" t="0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rotWithShape="0" algn="bl" dir="5400000" dist="19050">
                <a:schemeClr val="accent2"/>
              </a:outerShdw>
            </a:effectLst>
          </p:spPr>
        </p:pic>
        <p:grpSp>
          <p:nvGrpSpPr>
            <p:cNvPr id="967" name="Google Shape;967;p32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68" name="Google Shape;968;p32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2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2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32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73" name="Google Shape;973;p32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2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2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fmla="val 50000" name="adj"/>
                </a:avLst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1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descr="Power outline" id="977" name="Google Shape;977;p32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78" name="Google Shape;978;p32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rect b="b" l="l" r="r" t="t"/>
                <a:pathLst>
                  <a:path extrusionOk="0" h="624335" w="685957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rect b="b" l="l" r="r" t="t"/>
                <a:pathLst>
                  <a:path extrusionOk="0" h="419100" w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016000" sx="114000" rotWithShape="0" algn="ctr" dist="76200" sy="114000">
                  <a:schemeClr val="accent2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0" name="Google Shape;980;p32"/>
          <p:cNvSpPr txBox="1"/>
          <p:nvPr>
            <p:ph idx="4294967295" type="title"/>
          </p:nvPr>
        </p:nvSpPr>
        <p:spPr>
          <a:xfrm>
            <a:off x="5521750" y="2667800"/>
            <a:ext cx="1382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OR</a:t>
            </a:r>
            <a:endParaRPr sz="5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LAYERS</a:t>
            </a:r>
            <a:endParaRPr/>
          </a:p>
        </p:txBody>
      </p:sp>
      <p:sp>
        <p:nvSpPr>
          <p:cNvPr id="2299" name="Google Shape;2299;p95"/>
          <p:cNvSpPr/>
          <p:nvPr/>
        </p:nvSpPr>
        <p:spPr>
          <a:xfrm>
            <a:off x="56111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0" name="Google Shape;2300;p95"/>
          <p:cNvSpPr/>
          <p:nvPr/>
        </p:nvSpPr>
        <p:spPr>
          <a:xfrm>
            <a:off x="77775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1" name="Google Shape;2301;p95"/>
          <p:cNvSpPr/>
          <p:nvPr/>
        </p:nvSpPr>
        <p:spPr>
          <a:xfrm>
            <a:off x="99955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02" name="Google Shape;2302;p95"/>
          <p:cNvCxnSpPr>
            <a:stCxn id="2299" idx="6"/>
            <a:endCxn id="2300" idx="2"/>
          </p:cNvCxnSpPr>
          <p:nvPr/>
        </p:nvCxnSpPr>
        <p:spPr>
          <a:xfrm flipH="1" rot="10800000">
            <a:off x="6223175" y="2304256"/>
            <a:ext cx="15543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3" name="Google Shape;2303;p95"/>
          <p:cNvSpPr/>
          <p:nvPr/>
        </p:nvSpPr>
        <p:spPr>
          <a:xfrm>
            <a:off x="56111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4" name="Google Shape;2304;p95"/>
          <p:cNvSpPr/>
          <p:nvPr/>
        </p:nvSpPr>
        <p:spPr>
          <a:xfrm>
            <a:off x="77775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05" name="Google Shape;2305;p95"/>
          <p:cNvCxnSpPr>
            <a:stCxn id="2303" idx="6"/>
            <a:endCxn id="2304" idx="2"/>
          </p:cNvCxnSpPr>
          <p:nvPr/>
        </p:nvCxnSpPr>
        <p:spPr>
          <a:xfrm flipH="1" rot="10800000">
            <a:off x="6223175" y="30524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6" name="Google Shape;2306;p95"/>
          <p:cNvCxnSpPr>
            <a:stCxn id="2304" idx="6"/>
            <a:endCxn id="2301" idx="2"/>
          </p:cNvCxnSpPr>
          <p:nvPr/>
        </p:nvCxnSpPr>
        <p:spPr>
          <a:xfrm flipH="1" rot="10800000">
            <a:off x="8389567" y="29793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7" name="Google Shape;2307;p95"/>
          <p:cNvCxnSpPr>
            <a:stCxn id="2300" idx="6"/>
            <a:endCxn id="2301" idx="2"/>
          </p:cNvCxnSpPr>
          <p:nvPr/>
        </p:nvCxnSpPr>
        <p:spPr>
          <a:xfrm>
            <a:off x="8389567" y="2304400"/>
            <a:ext cx="16059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8" name="Google Shape;2308;p95"/>
          <p:cNvSpPr txBox="1"/>
          <p:nvPr/>
        </p:nvSpPr>
        <p:spPr>
          <a:xfrm>
            <a:off x="52546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09" name="Google Shape;2309;p95"/>
          <p:cNvSpPr txBox="1"/>
          <p:nvPr/>
        </p:nvSpPr>
        <p:spPr>
          <a:xfrm>
            <a:off x="73882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10" name="Google Shape;2310;p95"/>
          <p:cNvSpPr txBox="1"/>
          <p:nvPr/>
        </p:nvSpPr>
        <p:spPr>
          <a:xfrm>
            <a:off x="95980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311" name="Google Shape;2311;p95"/>
          <p:cNvCxnSpPr>
            <a:stCxn id="2299" idx="6"/>
            <a:endCxn id="2304" idx="2"/>
          </p:cNvCxnSpPr>
          <p:nvPr/>
        </p:nvCxnSpPr>
        <p:spPr>
          <a:xfrm>
            <a:off x="6223175" y="2767156"/>
            <a:ext cx="15543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2" name="Google Shape;2312;p95"/>
          <p:cNvCxnSpPr>
            <a:stCxn id="2303" idx="6"/>
            <a:endCxn id="2300" idx="2"/>
          </p:cNvCxnSpPr>
          <p:nvPr/>
        </p:nvCxnSpPr>
        <p:spPr>
          <a:xfrm flipH="1" rot="10800000">
            <a:off x="6223175" y="2304250"/>
            <a:ext cx="15543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3" name="Google Shape;2313;p95"/>
          <p:cNvSpPr/>
          <p:nvPr/>
        </p:nvSpPr>
        <p:spPr>
          <a:xfrm>
            <a:off x="56111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4" name="Google Shape;2314;p95"/>
          <p:cNvSpPr/>
          <p:nvPr/>
        </p:nvSpPr>
        <p:spPr>
          <a:xfrm>
            <a:off x="77775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5" name="Google Shape;2315;p95"/>
          <p:cNvSpPr/>
          <p:nvPr/>
        </p:nvSpPr>
        <p:spPr>
          <a:xfrm>
            <a:off x="99955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16" name="Google Shape;2316;p95"/>
          <p:cNvCxnSpPr>
            <a:stCxn id="2299" idx="6"/>
            <a:endCxn id="2314" idx="2"/>
          </p:cNvCxnSpPr>
          <p:nvPr/>
        </p:nvCxnSpPr>
        <p:spPr>
          <a:xfrm>
            <a:off x="6223175" y="2767156"/>
            <a:ext cx="1554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7" name="Google Shape;2317;p95"/>
          <p:cNvCxnSpPr>
            <a:stCxn id="2303" idx="6"/>
            <a:endCxn id="2314" idx="2"/>
          </p:cNvCxnSpPr>
          <p:nvPr/>
        </p:nvCxnSpPr>
        <p:spPr>
          <a:xfrm>
            <a:off x="6223175" y="3439150"/>
            <a:ext cx="1554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8" name="Google Shape;2318;p95"/>
          <p:cNvCxnSpPr>
            <a:stCxn id="2313" idx="6"/>
            <a:endCxn id="2300" idx="2"/>
          </p:cNvCxnSpPr>
          <p:nvPr/>
        </p:nvCxnSpPr>
        <p:spPr>
          <a:xfrm flipH="1" rot="10800000">
            <a:off x="6223175" y="2304250"/>
            <a:ext cx="15543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9" name="Google Shape;2319;p95"/>
          <p:cNvCxnSpPr>
            <a:stCxn id="2313" idx="6"/>
            <a:endCxn id="2304" idx="2"/>
          </p:cNvCxnSpPr>
          <p:nvPr/>
        </p:nvCxnSpPr>
        <p:spPr>
          <a:xfrm flipH="1" rot="10800000">
            <a:off x="6223175" y="3052450"/>
            <a:ext cx="15543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0" name="Google Shape;2320;p95"/>
          <p:cNvCxnSpPr>
            <a:stCxn id="2313" idx="6"/>
            <a:endCxn id="2314" idx="2"/>
          </p:cNvCxnSpPr>
          <p:nvPr/>
        </p:nvCxnSpPr>
        <p:spPr>
          <a:xfrm flipH="1" rot="10800000">
            <a:off x="6223175" y="3738250"/>
            <a:ext cx="1554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1" name="Google Shape;2321;p95"/>
          <p:cNvCxnSpPr>
            <a:stCxn id="2300" idx="6"/>
            <a:endCxn id="2315" idx="2"/>
          </p:cNvCxnSpPr>
          <p:nvPr/>
        </p:nvCxnSpPr>
        <p:spPr>
          <a:xfrm>
            <a:off x="8389567" y="2304400"/>
            <a:ext cx="1605900" cy="13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95"/>
          <p:cNvCxnSpPr>
            <a:stCxn id="2304" idx="6"/>
            <a:endCxn id="2315" idx="2"/>
          </p:cNvCxnSpPr>
          <p:nvPr/>
        </p:nvCxnSpPr>
        <p:spPr>
          <a:xfrm>
            <a:off x="8389567" y="3052594"/>
            <a:ext cx="1605900" cy="6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3" name="Google Shape;2323;p95"/>
          <p:cNvCxnSpPr>
            <a:stCxn id="2314" idx="6"/>
            <a:endCxn id="2301" idx="2"/>
          </p:cNvCxnSpPr>
          <p:nvPr/>
        </p:nvCxnSpPr>
        <p:spPr>
          <a:xfrm flipH="1" rot="10800000">
            <a:off x="8389567" y="2979394"/>
            <a:ext cx="1605900" cy="7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4" name="Google Shape;2324;p95"/>
          <p:cNvCxnSpPr>
            <a:stCxn id="2314" idx="6"/>
            <a:endCxn id="2315" idx="2"/>
          </p:cNvCxnSpPr>
          <p:nvPr/>
        </p:nvCxnSpPr>
        <p:spPr>
          <a:xfrm flipH="1" rot="10800000">
            <a:off x="8389567" y="3665194"/>
            <a:ext cx="16059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5" name="Google Shape;2325;p95"/>
          <p:cNvSpPr txBox="1"/>
          <p:nvPr/>
        </p:nvSpPr>
        <p:spPr>
          <a:xfrm>
            <a:off x="58137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6" name="Google Shape;2326;p95"/>
          <p:cNvSpPr txBox="1"/>
          <p:nvPr/>
        </p:nvSpPr>
        <p:spPr>
          <a:xfrm>
            <a:off x="79893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7" name="Google Shape;2327;p95"/>
          <p:cNvSpPr txBox="1"/>
          <p:nvPr/>
        </p:nvSpPr>
        <p:spPr>
          <a:xfrm>
            <a:off x="101896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8" name="Google Shape;2328;p95"/>
          <p:cNvSpPr/>
          <p:nvPr/>
        </p:nvSpPr>
        <p:spPr>
          <a:xfrm>
            <a:off x="56111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9" name="Google Shape;2329;p95"/>
          <p:cNvSpPr/>
          <p:nvPr/>
        </p:nvSpPr>
        <p:spPr>
          <a:xfrm>
            <a:off x="77775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0" name="Google Shape;2330;p95"/>
          <p:cNvSpPr txBox="1"/>
          <p:nvPr/>
        </p:nvSpPr>
        <p:spPr>
          <a:xfrm>
            <a:off x="79893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1" name="Google Shape;2331;p95"/>
          <p:cNvSpPr txBox="1"/>
          <p:nvPr/>
        </p:nvSpPr>
        <p:spPr>
          <a:xfrm>
            <a:off x="79893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32" name="Google Shape;2332;p95"/>
          <p:cNvCxnSpPr>
            <a:stCxn id="2328" idx="6"/>
            <a:endCxn id="2329" idx="2"/>
          </p:cNvCxnSpPr>
          <p:nvPr/>
        </p:nvCxnSpPr>
        <p:spPr>
          <a:xfrm>
            <a:off x="6223175" y="5403227"/>
            <a:ext cx="15543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3" name="Google Shape;2333;p95"/>
          <p:cNvCxnSpPr>
            <a:stCxn id="2328" idx="6"/>
            <a:endCxn id="2314" idx="2"/>
          </p:cNvCxnSpPr>
          <p:nvPr/>
        </p:nvCxnSpPr>
        <p:spPr>
          <a:xfrm flipH="1" rot="10800000">
            <a:off x="6223175" y="3738527"/>
            <a:ext cx="15543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4" name="Google Shape;2334;p95"/>
          <p:cNvCxnSpPr>
            <a:stCxn id="2328" idx="6"/>
            <a:endCxn id="2304" idx="2"/>
          </p:cNvCxnSpPr>
          <p:nvPr/>
        </p:nvCxnSpPr>
        <p:spPr>
          <a:xfrm flipH="1" rot="10800000">
            <a:off x="6223175" y="3052727"/>
            <a:ext cx="15543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5" name="Google Shape;2335;p95"/>
          <p:cNvCxnSpPr>
            <a:stCxn id="2328" idx="6"/>
            <a:endCxn id="2300" idx="2"/>
          </p:cNvCxnSpPr>
          <p:nvPr/>
        </p:nvCxnSpPr>
        <p:spPr>
          <a:xfrm flipH="1" rot="10800000">
            <a:off x="6223175" y="2304527"/>
            <a:ext cx="15543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6" name="Google Shape;2336;p95"/>
          <p:cNvCxnSpPr>
            <a:stCxn id="2313" idx="6"/>
            <a:endCxn id="2329" idx="2"/>
          </p:cNvCxnSpPr>
          <p:nvPr/>
        </p:nvCxnSpPr>
        <p:spPr>
          <a:xfrm>
            <a:off x="6223175" y="4124950"/>
            <a:ext cx="15543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7" name="Google Shape;2337;p95"/>
          <p:cNvCxnSpPr>
            <a:stCxn id="2303" idx="6"/>
            <a:endCxn id="2329" idx="2"/>
          </p:cNvCxnSpPr>
          <p:nvPr/>
        </p:nvCxnSpPr>
        <p:spPr>
          <a:xfrm>
            <a:off x="6223175" y="3439150"/>
            <a:ext cx="15543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8" name="Google Shape;2338;p95"/>
          <p:cNvCxnSpPr>
            <a:stCxn id="2299" idx="6"/>
            <a:endCxn id="2329" idx="2"/>
          </p:cNvCxnSpPr>
          <p:nvPr/>
        </p:nvCxnSpPr>
        <p:spPr>
          <a:xfrm>
            <a:off x="6223175" y="2767156"/>
            <a:ext cx="15543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9" name="Google Shape;2339;p95"/>
          <p:cNvSpPr/>
          <p:nvPr/>
        </p:nvSpPr>
        <p:spPr>
          <a:xfrm>
            <a:off x="99955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40" name="Google Shape;2340;p95"/>
          <p:cNvCxnSpPr>
            <a:stCxn id="2329" idx="6"/>
            <a:endCxn id="2339" idx="2"/>
          </p:cNvCxnSpPr>
          <p:nvPr/>
        </p:nvCxnSpPr>
        <p:spPr>
          <a:xfrm flipH="1" rot="10800000">
            <a:off x="8389567" y="4884394"/>
            <a:ext cx="16059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1" name="Google Shape;2341;p95"/>
          <p:cNvCxnSpPr>
            <a:stCxn id="2329" idx="6"/>
            <a:endCxn id="2315" idx="2"/>
          </p:cNvCxnSpPr>
          <p:nvPr/>
        </p:nvCxnSpPr>
        <p:spPr>
          <a:xfrm flipH="1" rot="10800000">
            <a:off x="8389567" y="3665194"/>
            <a:ext cx="1605900" cy="20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2" name="Google Shape;2342;p95"/>
          <p:cNvCxnSpPr>
            <a:stCxn id="2329" idx="6"/>
            <a:endCxn id="2301" idx="2"/>
          </p:cNvCxnSpPr>
          <p:nvPr/>
        </p:nvCxnSpPr>
        <p:spPr>
          <a:xfrm flipH="1" rot="10800000">
            <a:off x="8389567" y="2979394"/>
            <a:ext cx="1605900" cy="27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3" name="Google Shape;2343;p95"/>
          <p:cNvCxnSpPr>
            <a:stCxn id="2314" idx="6"/>
            <a:endCxn id="2339" idx="2"/>
          </p:cNvCxnSpPr>
          <p:nvPr/>
        </p:nvCxnSpPr>
        <p:spPr>
          <a:xfrm>
            <a:off x="8389567" y="3738394"/>
            <a:ext cx="1605900" cy="11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4" name="Google Shape;2344;p95"/>
          <p:cNvCxnSpPr>
            <a:stCxn id="2304" idx="6"/>
            <a:endCxn id="2339" idx="2"/>
          </p:cNvCxnSpPr>
          <p:nvPr/>
        </p:nvCxnSpPr>
        <p:spPr>
          <a:xfrm>
            <a:off x="8389567" y="3052594"/>
            <a:ext cx="1605900" cy="18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5" name="Google Shape;2345;p95"/>
          <p:cNvCxnSpPr>
            <a:stCxn id="2300" idx="6"/>
            <a:endCxn id="2339" idx="2"/>
          </p:cNvCxnSpPr>
          <p:nvPr/>
        </p:nvCxnSpPr>
        <p:spPr>
          <a:xfrm>
            <a:off x="8389567" y="2304400"/>
            <a:ext cx="1605900" cy="25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46" name="Google Shape;2346;p95"/>
          <p:cNvGraphicFramePr/>
          <p:nvPr/>
        </p:nvGraphicFramePr>
        <p:xfrm>
          <a:off x="17145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47" name="Google Shape;2347;p95"/>
          <p:cNvGraphicFramePr/>
          <p:nvPr/>
        </p:nvGraphicFramePr>
        <p:xfrm>
          <a:off x="22479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48" name="Google Shape;2348;p95"/>
          <p:cNvGraphicFramePr/>
          <p:nvPr/>
        </p:nvGraphicFramePr>
        <p:xfrm>
          <a:off x="33147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49" name="Google Shape;2349;p95"/>
          <p:cNvGraphicFramePr/>
          <p:nvPr/>
        </p:nvGraphicFramePr>
        <p:xfrm>
          <a:off x="27813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0" name="Google Shape;2350;p95"/>
          <p:cNvSpPr txBox="1"/>
          <p:nvPr/>
        </p:nvSpPr>
        <p:spPr>
          <a:xfrm>
            <a:off x="3746075" y="37789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aphicFrame>
        <p:nvGraphicFramePr>
          <p:cNvPr id="2351" name="Google Shape;2351;p95"/>
          <p:cNvGraphicFramePr/>
          <p:nvPr/>
        </p:nvGraphicFramePr>
        <p:xfrm>
          <a:off x="48387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2" name="Google Shape;2352;p95"/>
          <p:cNvGraphicFramePr/>
          <p:nvPr/>
        </p:nvGraphicFramePr>
        <p:xfrm>
          <a:off x="4305375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3" name="Google Shape;2353;p95"/>
          <p:cNvGraphicFramePr/>
          <p:nvPr/>
        </p:nvGraphicFramePr>
        <p:xfrm>
          <a:off x="17145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4" name="Google Shape;2354;p95"/>
          <p:cNvGraphicFramePr/>
          <p:nvPr/>
        </p:nvGraphicFramePr>
        <p:xfrm>
          <a:off x="22479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5" name="Google Shape;2355;p95"/>
          <p:cNvSpPr txBox="1"/>
          <p:nvPr/>
        </p:nvSpPr>
        <p:spPr>
          <a:xfrm>
            <a:off x="3746075" y="53029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aphicFrame>
        <p:nvGraphicFramePr>
          <p:cNvPr id="2356" name="Google Shape;2356;p95"/>
          <p:cNvGraphicFramePr/>
          <p:nvPr/>
        </p:nvGraphicFramePr>
        <p:xfrm>
          <a:off x="27813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7" name="Google Shape;2357;p95"/>
          <p:cNvGraphicFramePr/>
          <p:nvPr/>
        </p:nvGraphicFramePr>
        <p:xfrm>
          <a:off x="33147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8" name="Google Shape;2358;p95"/>
          <p:cNvGraphicFramePr/>
          <p:nvPr/>
        </p:nvGraphicFramePr>
        <p:xfrm>
          <a:off x="43053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9" name="Google Shape;2359;p95"/>
          <p:cNvGraphicFramePr/>
          <p:nvPr/>
        </p:nvGraphicFramePr>
        <p:xfrm>
          <a:off x="4838775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0" name="Google Shape;2360;p95"/>
          <p:cNvSpPr txBox="1"/>
          <p:nvPr/>
        </p:nvSpPr>
        <p:spPr>
          <a:xfrm>
            <a:off x="16417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1" name="Google Shape;2361;p95"/>
          <p:cNvSpPr txBox="1"/>
          <p:nvPr/>
        </p:nvSpPr>
        <p:spPr>
          <a:xfrm>
            <a:off x="27085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2" name="Google Shape;2362;p95"/>
          <p:cNvSpPr txBox="1"/>
          <p:nvPr/>
        </p:nvSpPr>
        <p:spPr>
          <a:xfrm>
            <a:off x="42325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3" name="Google Shape;2363;p95"/>
          <p:cNvSpPr txBox="1"/>
          <p:nvPr/>
        </p:nvSpPr>
        <p:spPr>
          <a:xfrm>
            <a:off x="47659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4" name="Google Shape;2364;p95"/>
          <p:cNvSpPr txBox="1"/>
          <p:nvPr/>
        </p:nvSpPr>
        <p:spPr>
          <a:xfrm>
            <a:off x="32419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5" name="Google Shape;2365;p95"/>
          <p:cNvSpPr txBox="1"/>
          <p:nvPr/>
        </p:nvSpPr>
        <p:spPr>
          <a:xfrm>
            <a:off x="21751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6" name="Google Shape;2366;p95"/>
          <p:cNvSpPr/>
          <p:nvPr/>
        </p:nvSpPr>
        <p:spPr>
          <a:xfrm>
            <a:off x="1340215" y="2120476"/>
            <a:ext cx="342600" cy="3851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95"/>
          <p:cNvSpPr/>
          <p:nvPr/>
        </p:nvSpPr>
        <p:spPr>
          <a:xfrm rot="5400000">
            <a:off x="3308399" y="152325"/>
            <a:ext cx="342600" cy="352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95"/>
          <p:cNvSpPr txBox="1"/>
          <p:nvPr/>
        </p:nvSpPr>
        <p:spPr>
          <a:xfrm>
            <a:off x="2511450" y="1318225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Images in the dataset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9" name="Google Shape;2369;p95"/>
          <p:cNvSpPr txBox="1"/>
          <p:nvPr/>
        </p:nvSpPr>
        <p:spPr>
          <a:xfrm rot="-5400000">
            <a:off x="-520175" y="3827200"/>
            <a:ext cx="3257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Extracted features (the 81 pixels from the squished matrix)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96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pic>
        <p:nvPicPr>
          <p:cNvPr id="2375" name="Google Shape;23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95000"/>
            <a:ext cx="9221874" cy="49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</p:pic>
      <p:sp>
        <p:nvSpPr>
          <p:cNvPr id="2376" name="Google Shape;2376;p96"/>
          <p:cNvSpPr/>
          <p:nvPr/>
        </p:nvSpPr>
        <p:spPr>
          <a:xfrm>
            <a:off x="3662272" y="5340400"/>
            <a:ext cx="666900" cy="213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96"/>
          <p:cNvSpPr/>
          <p:nvPr/>
        </p:nvSpPr>
        <p:spPr>
          <a:xfrm>
            <a:off x="5338672" y="5340400"/>
            <a:ext cx="666900" cy="213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96"/>
          <p:cNvSpPr/>
          <p:nvPr/>
        </p:nvSpPr>
        <p:spPr>
          <a:xfrm>
            <a:off x="6938874" y="5314553"/>
            <a:ext cx="520200" cy="213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96"/>
          <p:cNvSpPr/>
          <p:nvPr/>
        </p:nvSpPr>
        <p:spPr>
          <a:xfrm>
            <a:off x="8175306" y="5314553"/>
            <a:ext cx="520200" cy="213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96"/>
          <p:cNvSpPr/>
          <p:nvPr/>
        </p:nvSpPr>
        <p:spPr>
          <a:xfrm>
            <a:off x="1774500" y="5390750"/>
            <a:ext cx="628800" cy="213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96"/>
          <p:cNvSpPr txBox="1"/>
          <p:nvPr/>
        </p:nvSpPr>
        <p:spPr>
          <a:xfrm>
            <a:off x="2275675" y="5689225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</a:t>
            </a:r>
            <a:endParaRPr/>
          </a:p>
        </p:txBody>
      </p:sp>
      <p:sp>
        <p:nvSpPr>
          <p:cNvPr id="2382" name="Google Shape;2382;p96"/>
          <p:cNvSpPr/>
          <p:nvPr/>
        </p:nvSpPr>
        <p:spPr>
          <a:xfrm>
            <a:off x="9092062" y="2608500"/>
            <a:ext cx="582300" cy="3202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96"/>
          <p:cNvSpPr txBox="1"/>
          <p:nvPr/>
        </p:nvSpPr>
        <p:spPr>
          <a:xfrm>
            <a:off x="6771475" y="568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Squished matrix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84" name="Google Shape;2384;p96"/>
          <p:cNvSpPr/>
          <p:nvPr/>
        </p:nvSpPr>
        <p:spPr>
          <a:xfrm>
            <a:off x="3661425" y="5056150"/>
            <a:ext cx="1005000" cy="21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96"/>
          <p:cNvSpPr/>
          <p:nvPr/>
        </p:nvSpPr>
        <p:spPr>
          <a:xfrm>
            <a:off x="5337825" y="5056150"/>
            <a:ext cx="1005000" cy="21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96"/>
          <p:cNvSpPr/>
          <p:nvPr/>
        </p:nvSpPr>
        <p:spPr>
          <a:xfrm>
            <a:off x="6887510" y="5047588"/>
            <a:ext cx="1005000" cy="21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96"/>
          <p:cNvSpPr/>
          <p:nvPr/>
        </p:nvSpPr>
        <p:spPr>
          <a:xfrm>
            <a:off x="8106710" y="5047588"/>
            <a:ext cx="1005000" cy="21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96"/>
          <p:cNvSpPr txBox="1"/>
          <p:nvPr/>
        </p:nvSpPr>
        <p:spPr>
          <a:xfrm>
            <a:off x="4593694" y="5676375"/>
            <a:ext cx="26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# of convolutional “neurons”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7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97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disease did I land on and how did I go about detecting it?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98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LAYOUT</a:t>
            </a:r>
            <a:endParaRPr/>
          </a:p>
        </p:txBody>
      </p:sp>
      <p:sp>
        <p:nvSpPr>
          <p:cNvPr id="2400" name="Google Shape;2400;p98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Collection &amp; Exploration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1" name="Google Shape;2401;p98"/>
          <p:cNvSpPr txBox="1"/>
          <p:nvPr>
            <p:ph idx="8" type="body"/>
          </p:nvPr>
        </p:nvSpPr>
        <p:spPr>
          <a:xfrm>
            <a:off x="8381787" y="4799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did we learn from this? What can we do to improve our results?</a:t>
            </a:r>
            <a:endParaRPr/>
          </a:p>
        </p:txBody>
      </p:sp>
      <p:sp>
        <p:nvSpPr>
          <p:cNvPr id="2402" name="Google Shape;2402;p98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Hyperparameter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Tuning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3" name="Google Shape;2403;p98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Neural Network Design &amp; Validation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4" name="Google Shape;2404;p98"/>
          <p:cNvSpPr txBox="1"/>
          <p:nvPr>
            <p:ph idx="15" type="body"/>
          </p:nvPr>
        </p:nvSpPr>
        <p:spPr>
          <a:xfrm>
            <a:off x="720400" y="4799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much more can we improve performance?</a:t>
            </a:r>
            <a:endParaRPr/>
          </a:p>
        </p:txBody>
      </p:sp>
      <p:sp>
        <p:nvSpPr>
          <p:cNvPr id="2405" name="Google Shape;2405;p98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Preprocessing &amp; Augmentation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6" name="Google Shape;2406;p98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 Evaluation &amp; Comparison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7" name="Google Shape;2407;p98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 &amp;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Next Steps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8" name="Google Shape;2408;p98"/>
          <p:cNvSpPr txBox="1"/>
          <p:nvPr>
            <p:ph idx="7" type="body"/>
          </p:nvPr>
        </p:nvSpPr>
        <p:spPr>
          <a:xfrm>
            <a:off x="4571787" y="30470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can we make the most of our data?</a:t>
            </a:r>
            <a:endParaRPr/>
          </a:p>
        </p:txBody>
      </p:sp>
      <p:sp>
        <p:nvSpPr>
          <p:cNvPr id="2409" name="Google Shape;2409;p98"/>
          <p:cNvSpPr txBox="1"/>
          <p:nvPr>
            <p:ph idx="9" type="body"/>
          </p:nvPr>
        </p:nvSpPr>
        <p:spPr>
          <a:xfrm>
            <a:off x="4571787" y="4799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well does our model perform on new data? What about other models?</a:t>
            </a:r>
            <a:endParaRPr/>
          </a:p>
        </p:txBody>
      </p:sp>
      <p:sp>
        <p:nvSpPr>
          <p:cNvPr id="2410" name="Google Shape;2410;p98"/>
          <p:cNvSpPr txBox="1"/>
          <p:nvPr>
            <p:ph idx="14" type="body"/>
          </p:nvPr>
        </p:nvSpPr>
        <p:spPr>
          <a:xfrm>
            <a:off x="8381787" y="30470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Which architecture detects glaucoma the best?</a:t>
            </a:r>
            <a:endParaRPr/>
          </a:p>
        </p:txBody>
      </p:sp>
      <p:sp>
        <p:nvSpPr>
          <p:cNvPr id="2411" name="Google Shape;2411;p98"/>
          <p:cNvSpPr txBox="1"/>
          <p:nvPr>
            <p:ph idx="7" type="body"/>
          </p:nvPr>
        </p:nvSpPr>
        <p:spPr>
          <a:xfrm>
            <a:off x="761787" y="30470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Where do we get our data from &amp; how does it look like?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99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BACKSTORY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99"/>
          <p:cNvSpPr txBox="1"/>
          <p:nvPr>
            <p:ph idx="1" type="body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On why I chose glaucoma (instead of cataract for example)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100"/>
          <p:cNvPicPr preferRelativeResize="0"/>
          <p:nvPr/>
        </p:nvPicPr>
        <p:blipFill rotWithShape="1">
          <a:blip r:embed="rId3">
            <a:alphaModFix/>
          </a:blip>
          <a:srcRect b="11423" l="16879" r="20974" t="17138"/>
          <a:stretch/>
        </p:blipFill>
        <p:spPr>
          <a:xfrm>
            <a:off x="1415925" y="1173300"/>
            <a:ext cx="3570800" cy="4112875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5400000" dist="19050">
              <a:schemeClr val="accent2"/>
            </a:outerShdw>
          </a:effectLst>
        </p:spPr>
      </p:pic>
      <p:sp>
        <p:nvSpPr>
          <p:cNvPr id="2423" name="Google Shape;2423;p100"/>
          <p:cNvSpPr txBox="1"/>
          <p:nvPr>
            <p:ph type="title"/>
          </p:nvPr>
        </p:nvSpPr>
        <p:spPr>
          <a:xfrm>
            <a:off x="4986725" y="2065150"/>
            <a:ext cx="6408300" cy="99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</a:rPr>
              <a:t>I have glaucoma!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  <p:sp>
        <p:nvSpPr>
          <p:cNvPr id="2424" name="Google Shape;2424;p100"/>
          <p:cNvSpPr txBox="1"/>
          <p:nvPr>
            <p:ph idx="1" type="body"/>
          </p:nvPr>
        </p:nvSpPr>
        <p:spPr>
          <a:xfrm>
            <a:off x="4986748" y="3140675"/>
            <a:ext cx="64083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…and I also had congenital cataract, meaning that I’m well-acquainted with eye diseases.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*I haven’t mentioned myopia &amp; astigmatism here, but you get the drill…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25" name="Google Shape;2425;p100"/>
          <p:cNvSpPr txBox="1"/>
          <p:nvPr>
            <p:ph idx="1" type="body"/>
          </p:nvPr>
        </p:nvSpPr>
        <p:spPr>
          <a:xfrm>
            <a:off x="1202250" y="5081675"/>
            <a:ext cx="4482600" cy="4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800"/>
              <a:t>Made with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powerpuffyourself.com</a:t>
            </a:r>
            <a:endParaRPr sz="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01"/>
          <p:cNvSpPr txBox="1"/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As it may be asymptomatic, early detection and treatment are important to prevent vision loss.</a:t>
            </a:r>
            <a:r>
              <a:rPr baseline="30000" lang="en" sz="5000" u="sng">
                <a:solidFill>
                  <a:schemeClr val="hlink"/>
                </a:solidFill>
                <a:hlinkClick r:id="rId3"/>
              </a:rPr>
              <a:t>[7]</a:t>
            </a:r>
            <a:endParaRPr baseline="30000" sz="5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436" name="Google Shape;2436;p102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37" name="Google Shape;2437;p102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02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9" name="Google Shape;2439;p102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40" name="Google Shape;2440;p10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0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0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0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102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45" name="Google Shape;2445;p10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0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0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0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9" name="Google Shape;2449;p102"/>
          <p:cNvSpPr txBox="1"/>
          <p:nvPr>
            <p:ph type="title"/>
          </p:nvPr>
        </p:nvSpPr>
        <p:spPr>
          <a:xfrm>
            <a:off x="639875" y="23366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FINDING DATASETS</a:t>
            </a:r>
            <a:r>
              <a:rPr baseline="30000" lang="en" sz="5000">
                <a:solidFill>
                  <a:schemeClr val="dk1"/>
                </a:solidFill>
              </a:rPr>
              <a:t>[8]</a:t>
            </a:r>
            <a:endParaRPr baseline="30000"/>
          </a:p>
        </p:txBody>
      </p:sp>
      <p:sp>
        <p:nvSpPr>
          <p:cNvPr id="2450" name="Google Shape;2450;p102"/>
          <p:cNvSpPr/>
          <p:nvPr/>
        </p:nvSpPr>
        <p:spPr>
          <a:xfrm rot="5400000">
            <a:off x="4359650" y="2721625"/>
            <a:ext cx="4495500" cy="1378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5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1" name="Google Shape;2451;p102"/>
          <p:cNvSpPr/>
          <p:nvPr/>
        </p:nvSpPr>
        <p:spPr>
          <a:xfrm rot="5400000">
            <a:off x="6934079" y="2875250"/>
            <a:ext cx="1985400" cy="12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200025" rotWithShape="0" algn="bl" dir="5400000" dist="19050">
              <a:schemeClr val="accent6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5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2" name="Google Shape;2452;p102"/>
          <p:cNvSpPr/>
          <p:nvPr/>
        </p:nvSpPr>
        <p:spPr>
          <a:xfrm rot="5400000">
            <a:off x="8517155" y="3015750"/>
            <a:ext cx="1154400" cy="1070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00025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5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3" name="Google Shape;2453;p102"/>
          <p:cNvSpPr/>
          <p:nvPr/>
        </p:nvSpPr>
        <p:spPr>
          <a:xfrm>
            <a:off x="9640309" y="3212250"/>
            <a:ext cx="1378500" cy="636900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200025" rotWithShape="0" algn="bl" dir="5400000" dist="19050">
              <a:srgbClr val="CC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 datasets downloaded</a:t>
            </a:r>
            <a:endParaRPr baseline="30000" sz="15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4" name="Google Shape;2454;p102"/>
          <p:cNvSpPr txBox="1"/>
          <p:nvPr/>
        </p:nvSpPr>
        <p:spPr>
          <a:xfrm>
            <a:off x="6010700" y="2972275"/>
            <a:ext cx="11934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94 open source datasets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55" name="Google Shape;2455;p102"/>
          <p:cNvSpPr txBox="1"/>
          <p:nvPr/>
        </p:nvSpPr>
        <p:spPr>
          <a:xfrm>
            <a:off x="7340693" y="2793930"/>
            <a:ext cx="1193400" cy="133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10 datasets with glaucoma fundus images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6" name="Google Shape;2456;p102"/>
          <p:cNvSpPr txBox="1"/>
          <p:nvPr/>
        </p:nvSpPr>
        <p:spPr>
          <a:xfrm>
            <a:off x="8492341" y="3098730"/>
            <a:ext cx="11934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 datasets with &gt;100 images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03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04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FINDING GLAUCOMA</a:t>
            </a:r>
            <a:endParaRPr sz="5000"/>
          </a:p>
        </p:txBody>
      </p:sp>
      <p:sp>
        <p:nvSpPr>
          <p:cNvPr id="2467" name="Google Shape;2467;p104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468" name="Google Shape;2468;p104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69" name="Google Shape;2469;p104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04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1" name="Google Shape;2471;p104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72" name="Google Shape;2472;p10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0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0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0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6" name="Google Shape;2476;p104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77" name="Google Shape;2477;p10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0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0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0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81" name="Google Shape;248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50" y="1496175"/>
            <a:ext cx="8338276" cy="40535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accent1">
                <a:alpha val="50000"/>
              </a:schemeClr>
            </a:outerShdw>
          </a:effectLst>
        </p:spPr>
      </p:pic>
      <p:sp>
        <p:nvSpPr>
          <p:cNvPr id="2482" name="Google Shape;2482;p104"/>
          <p:cNvSpPr txBox="1"/>
          <p:nvPr>
            <p:ph idx="4294967295" type="body"/>
          </p:nvPr>
        </p:nvSpPr>
        <p:spPr>
          <a:xfrm>
            <a:off x="1654750" y="5649725"/>
            <a:ext cx="83382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Digital fundus images cropped around optic disc. </a:t>
            </a:r>
            <a:br>
              <a:rPr lang="en" sz="1800"/>
            </a:br>
            <a:r>
              <a:rPr b="1" lang="en" sz="1800">
                <a:latin typeface="Lora"/>
                <a:ea typeface="Lora"/>
                <a:cs typeface="Lora"/>
                <a:sym typeface="Lora"/>
              </a:rPr>
              <a:t>a.</a:t>
            </a:r>
            <a:r>
              <a:rPr lang="en" sz="1800"/>
              <a:t> Main structures of a healthy optic disc and 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b.</a:t>
            </a:r>
            <a:r>
              <a:rPr lang="en" sz="1800"/>
              <a:t> glaucomatous optic disc </a:t>
            </a:r>
            <a:r>
              <a:rPr baseline="30000" lang="en" sz="1800" u="sng">
                <a:solidFill>
                  <a:schemeClr val="hlink"/>
                </a:solidFill>
                <a:hlinkClick r:id="rId4"/>
              </a:rPr>
              <a:t>[8]</a:t>
            </a:r>
            <a:endParaRPr baseline="30000" sz="1800"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3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86" name="Google Shape;986;p33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05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CHOSEN DATASETS</a:t>
            </a:r>
            <a:endParaRPr sz="5000"/>
          </a:p>
        </p:txBody>
      </p:sp>
      <p:sp>
        <p:nvSpPr>
          <p:cNvPr id="2488" name="Google Shape;2488;p105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489" name="Google Shape;2489;p105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90" name="Google Shape;2490;p105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05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2" name="Google Shape;2492;p105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93" name="Google Shape;2493;p10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0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0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0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7" name="Google Shape;2497;p105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98" name="Google Shape;2498;p10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0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0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0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2" name="Google Shape;2502;p105"/>
          <p:cNvSpPr txBox="1"/>
          <p:nvPr>
            <p:ph idx="4294967295" type="body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ACRIMA dataset (training)</a:t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03" name="Google Shape;250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4" name="Google Shape;25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5" name="Google Shape;250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6" name="Google Shape;2506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7" name="Google Shape;2507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8" name="Google Shape;2508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09" name="Google Shape;2509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10" name="Google Shape;2510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11" name="Google Shape;2511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12" name="Google Shape;2512;p105"/>
          <p:cNvPicPr preferRelativeResize="0"/>
          <p:nvPr/>
        </p:nvPicPr>
        <p:blipFill rotWithShape="1">
          <a:blip r:embed="rId12">
            <a:alphaModFix/>
          </a:blip>
          <a:srcRect b="0" l="14840" r="11834" t="0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513" name="Google Shape;2513;p105"/>
          <p:cNvSpPr txBox="1"/>
          <p:nvPr>
            <p:ph idx="4294967295" type="body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Kaggle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 dataset (testing)</a:t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06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DATASETS ISSUES</a:t>
            </a:r>
            <a:endParaRPr sz="5000"/>
          </a:p>
        </p:txBody>
      </p:sp>
      <p:sp>
        <p:nvSpPr>
          <p:cNvPr id="2519" name="Google Shape;2519;p10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520" name="Google Shape;2520;p106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21" name="Google Shape;2521;p106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06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3" name="Google Shape;2523;p10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24" name="Google Shape;2524;p10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0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0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0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8" name="Google Shape;2528;p106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529" name="Google Shape;2529;p10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0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0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0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3" name="Google Shape;2533;p106"/>
          <p:cNvSpPr txBox="1"/>
          <p:nvPr>
            <p:ph idx="4294967295" type="body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ACRIMA dataset (training)</a:t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34" name="Google Shape;25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35" name="Google Shape;253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36" name="Google Shape;253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37" name="Google Shape;253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38" name="Google Shape;253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39" name="Google Shape;2539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40" name="Google Shape;2540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41" name="Google Shape;2541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42" name="Google Shape;2542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43" name="Google Shape;2543;p106"/>
          <p:cNvPicPr preferRelativeResize="0"/>
          <p:nvPr/>
        </p:nvPicPr>
        <p:blipFill rotWithShape="1">
          <a:blip r:embed="rId12">
            <a:alphaModFix/>
          </a:blip>
          <a:srcRect b="0" l="14840" r="11834" t="0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544" name="Google Shape;2544;p106"/>
          <p:cNvSpPr txBox="1"/>
          <p:nvPr>
            <p:ph idx="4294967295" type="body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Kaggle dataset (testing)</a:t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sp>
        <p:nvSpPr>
          <p:cNvPr id="2545" name="Google Shape;2545;p106"/>
          <p:cNvSpPr/>
          <p:nvPr/>
        </p:nvSpPr>
        <p:spPr>
          <a:xfrm>
            <a:off x="1409850" y="6037622"/>
            <a:ext cx="2967000" cy="340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06"/>
          <p:cNvSpPr txBox="1"/>
          <p:nvPr/>
        </p:nvSpPr>
        <p:spPr>
          <a:xfrm>
            <a:off x="3831694" y="5981175"/>
            <a:ext cx="2607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Very little data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07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DATASETS ISSUES</a:t>
            </a:r>
            <a:endParaRPr sz="5000"/>
          </a:p>
        </p:txBody>
      </p:sp>
      <p:sp>
        <p:nvSpPr>
          <p:cNvPr id="2552" name="Google Shape;2552;p10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553" name="Google Shape;2553;p107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54" name="Google Shape;2554;p107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07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6" name="Google Shape;2556;p107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57" name="Google Shape;2557;p10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0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0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0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1" name="Google Shape;2561;p107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562" name="Google Shape;2562;p10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0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0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0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6" name="Google Shape;2566;p107"/>
          <p:cNvSpPr txBox="1"/>
          <p:nvPr>
            <p:ph idx="4294967295" type="body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ACRIMA dataset (training)</a:t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67" name="Google Shape;25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68" name="Google Shape;256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69" name="Google Shape;256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0" name="Google Shape;2570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1" name="Google Shape;2571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2" name="Google Shape;2572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3" name="Google Shape;2573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4" name="Google Shape;2574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5" name="Google Shape;2575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576" name="Google Shape;2576;p107"/>
          <p:cNvPicPr preferRelativeResize="0"/>
          <p:nvPr/>
        </p:nvPicPr>
        <p:blipFill rotWithShape="1">
          <a:blip r:embed="rId12">
            <a:alphaModFix/>
          </a:blip>
          <a:srcRect b="0" l="14840" r="11834" t="0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577" name="Google Shape;2577;p107"/>
          <p:cNvSpPr txBox="1"/>
          <p:nvPr>
            <p:ph idx="4294967295" type="body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Kaggle dataset (testing)</a:t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sp>
        <p:nvSpPr>
          <p:cNvPr id="2578" name="Google Shape;2578;p107"/>
          <p:cNvSpPr/>
          <p:nvPr/>
        </p:nvSpPr>
        <p:spPr>
          <a:xfrm>
            <a:off x="1409850" y="6037622"/>
            <a:ext cx="2967000" cy="340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07"/>
          <p:cNvSpPr txBox="1"/>
          <p:nvPr/>
        </p:nvSpPr>
        <p:spPr>
          <a:xfrm>
            <a:off x="3831694" y="5981175"/>
            <a:ext cx="2607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Very little data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580" name="Google Shape;2580;p107"/>
          <p:cNvSpPr txBox="1"/>
          <p:nvPr/>
        </p:nvSpPr>
        <p:spPr>
          <a:xfrm>
            <a:off x="8035494" y="1211375"/>
            <a:ext cx="26076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Testing data is very different from training data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08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&amp;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09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AUGMENTATION</a:t>
            </a:r>
            <a:endParaRPr sz="5000"/>
          </a:p>
        </p:txBody>
      </p:sp>
      <p:sp>
        <p:nvSpPr>
          <p:cNvPr id="2591" name="Google Shape;2591;p109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592" name="Google Shape;2592;p109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93" name="Google Shape;2593;p109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09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5" name="Google Shape;2595;p109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96" name="Google Shape;2596;p10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0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0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0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0" name="Google Shape;2600;p109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01" name="Google Shape;2601;p10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0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0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0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5" name="Google Shape;2605;p109"/>
          <p:cNvSpPr txBox="1"/>
          <p:nvPr>
            <p:ph idx="4294967295" type="body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ACRIMA dataset (training)</a:t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606" name="Google Shape;26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00330"/>
            <a:ext cx="1677270" cy="18541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07" name="Google Shape;260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982" y="3283318"/>
            <a:ext cx="1606342" cy="17757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08" name="Google Shape;260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065" y="3193897"/>
            <a:ext cx="1513540" cy="16731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09" name="Google Shape;2609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454" y="1653850"/>
            <a:ext cx="1558325" cy="1722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10" name="Google Shape;2610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0235" y="1821983"/>
            <a:ext cx="1460815" cy="16148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cxnSp>
        <p:nvCxnSpPr>
          <p:cNvPr id="2611" name="Google Shape;2611;p109"/>
          <p:cNvCxnSpPr/>
          <p:nvPr/>
        </p:nvCxnSpPr>
        <p:spPr>
          <a:xfrm flipH="1" rot="10800000">
            <a:off x="4680801" y="3531555"/>
            <a:ext cx="2156400" cy="1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612" name="Google Shape;2612;p109"/>
          <p:cNvSpPr txBox="1"/>
          <p:nvPr>
            <p:ph idx="4294967295" type="body"/>
          </p:nvPr>
        </p:nvSpPr>
        <p:spPr>
          <a:xfrm>
            <a:off x="4680600" y="3163150"/>
            <a:ext cx="2116800" cy="424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ImageDataGenerator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613" name="Google Shape;2613;p109"/>
          <p:cNvSpPr txBox="1"/>
          <p:nvPr>
            <p:ph idx="4294967295" type="body"/>
          </p:nvPr>
        </p:nvSpPr>
        <p:spPr>
          <a:xfrm>
            <a:off x="79068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Modified 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ACRIMA</a:t>
            </a:r>
            <a:r>
              <a:rPr b="1" lang="en" sz="1800">
                <a:latin typeface="Lora"/>
                <a:ea typeface="Lora"/>
                <a:cs typeface="Lora"/>
                <a:sym typeface="Lora"/>
              </a:rPr>
              <a:t> dataset (on each round of training)</a:t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614" name="Google Shape;261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0195036" y="1881543"/>
            <a:ext cx="1638957" cy="16407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15" name="Google Shape;261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684221" y="1890012"/>
            <a:ext cx="1538102" cy="153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16" name="Google Shape;2616;p109"/>
          <p:cNvPicPr preferRelativeResize="0"/>
          <p:nvPr/>
        </p:nvPicPr>
        <p:blipFill rotWithShape="1">
          <a:blip r:embed="rId3">
            <a:alphaModFix/>
          </a:blip>
          <a:srcRect b="0" l="0" r="26046" t="0"/>
          <a:stretch/>
        </p:blipFill>
        <p:spPr>
          <a:xfrm>
            <a:off x="6938675" y="2701033"/>
            <a:ext cx="1869600" cy="17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17" name="Google Shape;2617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2265" y="3376522"/>
            <a:ext cx="1513540" cy="16731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18" name="Google Shape;2618;p109"/>
          <p:cNvPicPr preferRelativeResize="0"/>
          <p:nvPr/>
        </p:nvPicPr>
        <p:blipFill rotWithShape="1">
          <a:blip r:embed="rId4">
            <a:alphaModFix/>
          </a:blip>
          <a:srcRect b="35612" l="0" r="31403" t="0"/>
          <a:stretch/>
        </p:blipFill>
        <p:spPr>
          <a:xfrm>
            <a:off x="8510975" y="3435725"/>
            <a:ext cx="1711351" cy="177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10"/>
          <p:cNvSpPr txBox="1"/>
          <p:nvPr>
            <p:ph idx="4294967295" type="title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PREPROCESSING</a:t>
            </a:r>
            <a:endParaRPr sz="5000"/>
          </a:p>
        </p:txBody>
      </p:sp>
      <p:sp>
        <p:nvSpPr>
          <p:cNvPr id="2624" name="Google Shape;2624;p110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625" name="Google Shape;2625;p110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626" name="Google Shape;2626;p110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10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8" name="Google Shape;2628;p110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629" name="Google Shape;2629;p1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3" name="Google Shape;2633;p110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34" name="Google Shape;2634;p1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8" name="Google Shape;26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39" name="Google Shape;263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0" name="Google Shape;264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1" name="Google Shape;2641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2" name="Google Shape;2642;p110"/>
          <p:cNvPicPr preferRelativeResize="0"/>
          <p:nvPr/>
        </p:nvPicPr>
        <p:blipFill rotWithShape="1">
          <a:blip r:embed="rId7">
            <a:alphaModFix/>
          </a:blip>
          <a:srcRect b="0" l="14840" r="11834" t="0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643" name="Google Shape;2643;p110"/>
          <p:cNvSpPr txBox="1"/>
          <p:nvPr>
            <p:ph idx="4294967295" type="body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Lora"/>
                <a:ea typeface="Lora"/>
                <a:cs typeface="Lora"/>
                <a:sym typeface="Lora"/>
              </a:rPr>
              <a:t>Kaggle dataset (testing)</a:t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cxnSp>
        <p:nvCxnSpPr>
          <p:cNvPr id="2644" name="Google Shape;2644;p110"/>
          <p:cNvCxnSpPr/>
          <p:nvPr/>
        </p:nvCxnSpPr>
        <p:spPr>
          <a:xfrm rot="10800000">
            <a:off x="4850075" y="3908525"/>
            <a:ext cx="1309500" cy="8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645" name="Google Shape;2645;p110"/>
          <p:cNvSpPr txBox="1"/>
          <p:nvPr>
            <p:ph idx="4294967295" type="body"/>
          </p:nvPr>
        </p:nvSpPr>
        <p:spPr>
          <a:xfrm>
            <a:off x="5011225" y="3542100"/>
            <a:ext cx="1179300" cy="424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U-Net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2646" name="Google Shape;2646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625" y="2211500"/>
            <a:ext cx="1969751" cy="1969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7" name="Google Shape;2647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499" y="3778475"/>
            <a:ext cx="1733250" cy="173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8" name="Google Shape;2648;p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600" y="4042788"/>
            <a:ext cx="1804226" cy="180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49" name="Google Shape;2649;p1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4475" y="3993875"/>
            <a:ext cx="1594050" cy="159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650" name="Google Shape;2650;p1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35375" y="2349950"/>
            <a:ext cx="1755101" cy="1755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1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0" sx="114000" rotWithShape="0" algn="ctr" dist="76200" sy="1140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Power outline" id="2656" name="Google Shape;2656;p111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657" name="Google Shape;2657;p111"/>
            <p:cNvSpPr/>
            <p:nvPr/>
          </p:nvSpPr>
          <p:spPr>
            <a:xfrm>
              <a:off x="5753006" y="3176139"/>
              <a:ext cx="685957" cy="624335"/>
            </a:xfrm>
            <a:custGeom>
              <a:rect b="b" l="l" r="r" t="t"/>
              <a:pathLst>
                <a:path extrusionOk="0" h="624335" w="685957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11"/>
            <p:cNvSpPr/>
            <p:nvPr/>
          </p:nvSpPr>
          <p:spPr>
            <a:xfrm>
              <a:off x="6086475" y="3038475"/>
              <a:ext cx="19050" cy="419100"/>
            </a:xfrm>
            <a:custGeom>
              <a:rect b="b" l="l" r="r" t="t"/>
              <a:pathLst>
                <a:path extrusionOk="0" h="419100" w="1905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9" name="Google Shape;2659;p11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660" name="Google Shape;2660;p1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fmla="val 50000" name="adj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1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4" name="Google Shape;2664;p11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65" name="Google Shape;2665;p1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0" sx="114000" rotWithShape="0" algn="ctr" dist="76200" sy="114000">
                <a:schemeClr val="accent2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69" name="Google Shape;266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07" y="649570"/>
            <a:ext cx="8311724" cy="553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451" y="1316171"/>
            <a:ext cx="1740150" cy="115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671" name="Google Shape;2671;p111"/>
          <p:cNvSpPr/>
          <p:nvPr/>
        </p:nvSpPr>
        <p:spPr>
          <a:xfrm>
            <a:off x="6061625" y="1318550"/>
            <a:ext cx="1716600" cy="115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11"/>
          <p:cNvSpPr/>
          <p:nvPr/>
        </p:nvSpPr>
        <p:spPr>
          <a:xfrm>
            <a:off x="7058975" y="1811621"/>
            <a:ext cx="190500" cy="193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12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DESIGN &amp;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13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CONVOLUTION LAYER</a:t>
            </a:r>
            <a:endParaRPr/>
          </a:p>
        </p:txBody>
      </p:sp>
      <p:sp>
        <p:nvSpPr>
          <p:cNvPr id="2683" name="Google Shape;2683;p113"/>
          <p:cNvSpPr/>
          <p:nvPr/>
        </p:nvSpPr>
        <p:spPr>
          <a:xfrm>
            <a:off x="73637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4" name="Google Shape;2684;p113"/>
          <p:cNvSpPr/>
          <p:nvPr/>
        </p:nvSpPr>
        <p:spPr>
          <a:xfrm>
            <a:off x="89205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5" name="Google Shape;2685;p113"/>
          <p:cNvSpPr/>
          <p:nvPr/>
        </p:nvSpPr>
        <p:spPr>
          <a:xfrm>
            <a:off x="10528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86" name="Google Shape;2686;p113"/>
          <p:cNvCxnSpPr>
            <a:stCxn id="2683" idx="6"/>
            <a:endCxn id="2684" idx="2"/>
          </p:cNvCxnSpPr>
          <p:nvPr/>
        </p:nvCxnSpPr>
        <p:spPr>
          <a:xfrm flipH="1" rot="10800000">
            <a:off x="7975775" y="2304256"/>
            <a:ext cx="9447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7" name="Google Shape;2687;p113"/>
          <p:cNvSpPr/>
          <p:nvPr/>
        </p:nvSpPr>
        <p:spPr>
          <a:xfrm>
            <a:off x="73637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8" name="Google Shape;2688;p113"/>
          <p:cNvSpPr/>
          <p:nvPr/>
        </p:nvSpPr>
        <p:spPr>
          <a:xfrm>
            <a:off x="89205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89" name="Google Shape;2689;p113"/>
          <p:cNvCxnSpPr>
            <a:stCxn id="2687" idx="6"/>
            <a:endCxn id="2688" idx="2"/>
          </p:cNvCxnSpPr>
          <p:nvPr/>
        </p:nvCxnSpPr>
        <p:spPr>
          <a:xfrm flipH="1" rot="10800000">
            <a:off x="7975775" y="30524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0" name="Google Shape;2690;p113"/>
          <p:cNvCxnSpPr>
            <a:stCxn id="2688" idx="6"/>
            <a:endCxn id="2685" idx="2"/>
          </p:cNvCxnSpPr>
          <p:nvPr/>
        </p:nvCxnSpPr>
        <p:spPr>
          <a:xfrm>
            <a:off x="9532567" y="3052594"/>
            <a:ext cx="9963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1" name="Google Shape;2691;p113"/>
          <p:cNvCxnSpPr>
            <a:stCxn id="2684" idx="6"/>
            <a:endCxn id="2685" idx="2"/>
          </p:cNvCxnSpPr>
          <p:nvPr/>
        </p:nvCxnSpPr>
        <p:spPr>
          <a:xfrm>
            <a:off x="9532567" y="2304400"/>
            <a:ext cx="996300" cy="15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2" name="Google Shape;2692;p113"/>
          <p:cNvSpPr txBox="1"/>
          <p:nvPr/>
        </p:nvSpPr>
        <p:spPr>
          <a:xfrm>
            <a:off x="70072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93" name="Google Shape;2693;p113"/>
          <p:cNvSpPr txBox="1"/>
          <p:nvPr/>
        </p:nvSpPr>
        <p:spPr>
          <a:xfrm>
            <a:off x="85312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94" name="Google Shape;2694;p113"/>
          <p:cNvSpPr txBox="1"/>
          <p:nvPr/>
        </p:nvSpPr>
        <p:spPr>
          <a:xfrm>
            <a:off x="101314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695" name="Google Shape;2695;p113"/>
          <p:cNvCxnSpPr>
            <a:stCxn id="2683" idx="6"/>
            <a:endCxn id="2688" idx="2"/>
          </p:cNvCxnSpPr>
          <p:nvPr/>
        </p:nvCxnSpPr>
        <p:spPr>
          <a:xfrm>
            <a:off x="7975775" y="2767156"/>
            <a:ext cx="9447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6" name="Google Shape;2696;p113"/>
          <p:cNvCxnSpPr>
            <a:stCxn id="2687" idx="6"/>
            <a:endCxn id="2684" idx="2"/>
          </p:cNvCxnSpPr>
          <p:nvPr/>
        </p:nvCxnSpPr>
        <p:spPr>
          <a:xfrm flipH="1" rot="10800000">
            <a:off x="7975775" y="2304250"/>
            <a:ext cx="9447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7" name="Google Shape;2697;p113"/>
          <p:cNvSpPr/>
          <p:nvPr/>
        </p:nvSpPr>
        <p:spPr>
          <a:xfrm>
            <a:off x="73637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8" name="Google Shape;2698;p113"/>
          <p:cNvSpPr/>
          <p:nvPr/>
        </p:nvSpPr>
        <p:spPr>
          <a:xfrm>
            <a:off x="89205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99" name="Google Shape;2699;p113"/>
          <p:cNvCxnSpPr>
            <a:stCxn id="2683" idx="6"/>
            <a:endCxn id="2698" idx="2"/>
          </p:cNvCxnSpPr>
          <p:nvPr/>
        </p:nvCxnSpPr>
        <p:spPr>
          <a:xfrm>
            <a:off x="7975775" y="2767156"/>
            <a:ext cx="9447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0" name="Google Shape;2700;p113"/>
          <p:cNvCxnSpPr>
            <a:stCxn id="2687" idx="6"/>
            <a:endCxn id="2698" idx="2"/>
          </p:cNvCxnSpPr>
          <p:nvPr/>
        </p:nvCxnSpPr>
        <p:spPr>
          <a:xfrm>
            <a:off x="7975775" y="3439150"/>
            <a:ext cx="9447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1" name="Google Shape;2701;p113"/>
          <p:cNvCxnSpPr>
            <a:stCxn id="2697" idx="6"/>
            <a:endCxn id="2684" idx="2"/>
          </p:cNvCxnSpPr>
          <p:nvPr/>
        </p:nvCxnSpPr>
        <p:spPr>
          <a:xfrm flipH="1" rot="10800000">
            <a:off x="7975775" y="2304250"/>
            <a:ext cx="9447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2" name="Google Shape;2702;p113"/>
          <p:cNvCxnSpPr>
            <a:stCxn id="2697" idx="6"/>
            <a:endCxn id="2688" idx="2"/>
          </p:cNvCxnSpPr>
          <p:nvPr/>
        </p:nvCxnSpPr>
        <p:spPr>
          <a:xfrm flipH="1" rot="10800000">
            <a:off x="7975775" y="3052450"/>
            <a:ext cx="9447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3" name="Google Shape;2703;p113"/>
          <p:cNvCxnSpPr>
            <a:stCxn id="2697" idx="6"/>
            <a:endCxn id="2698" idx="2"/>
          </p:cNvCxnSpPr>
          <p:nvPr/>
        </p:nvCxnSpPr>
        <p:spPr>
          <a:xfrm flipH="1" rot="10800000">
            <a:off x="7975775" y="37382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4" name="Google Shape;2704;p113"/>
          <p:cNvCxnSpPr>
            <a:stCxn id="2698" idx="6"/>
            <a:endCxn id="2685" idx="2"/>
          </p:cNvCxnSpPr>
          <p:nvPr/>
        </p:nvCxnSpPr>
        <p:spPr>
          <a:xfrm>
            <a:off x="9532567" y="3738394"/>
            <a:ext cx="9963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5" name="Google Shape;2705;p113"/>
          <p:cNvSpPr txBox="1"/>
          <p:nvPr/>
        </p:nvSpPr>
        <p:spPr>
          <a:xfrm>
            <a:off x="75663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6" name="Google Shape;2706;p113"/>
          <p:cNvSpPr txBox="1"/>
          <p:nvPr/>
        </p:nvSpPr>
        <p:spPr>
          <a:xfrm>
            <a:off x="91323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7" name="Google Shape;2707;p113"/>
          <p:cNvSpPr/>
          <p:nvPr/>
        </p:nvSpPr>
        <p:spPr>
          <a:xfrm>
            <a:off x="73637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8" name="Google Shape;2708;p113"/>
          <p:cNvSpPr/>
          <p:nvPr/>
        </p:nvSpPr>
        <p:spPr>
          <a:xfrm>
            <a:off x="89205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9" name="Google Shape;2709;p113"/>
          <p:cNvSpPr txBox="1"/>
          <p:nvPr/>
        </p:nvSpPr>
        <p:spPr>
          <a:xfrm>
            <a:off x="91323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0" name="Google Shape;2710;p113"/>
          <p:cNvSpPr txBox="1"/>
          <p:nvPr/>
        </p:nvSpPr>
        <p:spPr>
          <a:xfrm>
            <a:off x="91323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11" name="Google Shape;2711;p113"/>
          <p:cNvCxnSpPr>
            <a:stCxn id="2707" idx="6"/>
            <a:endCxn id="2708" idx="2"/>
          </p:cNvCxnSpPr>
          <p:nvPr/>
        </p:nvCxnSpPr>
        <p:spPr>
          <a:xfrm>
            <a:off x="7975775" y="5403227"/>
            <a:ext cx="9447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2" name="Google Shape;2712;p113"/>
          <p:cNvCxnSpPr>
            <a:stCxn id="2707" idx="6"/>
            <a:endCxn id="2698" idx="2"/>
          </p:cNvCxnSpPr>
          <p:nvPr/>
        </p:nvCxnSpPr>
        <p:spPr>
          <a:xfrm flipH="1" rot="10800000">
            <a:off x="7975775" y="3738527"/>
            <a:ext cx="9447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3" name="Google Shape;2713;p113"/>
          <p:cNvCxnSpPr>
            <a:stCxn id="2707" idx="6"/>
            <a:endCxn id="2688" idx="2"/>
          </p:cNvCxnSpPr>
          <p:nvPr/>
        </p:nvCxnSpPr>
        <p:spPr>
          <a:xfrm flipH="1" rot="10800000">
            <a:off x="7975775" y="3052727"/>
            <a:ext cx="9447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4" name="Google Shape;2714;p113"/>
          <p:cNvCxnSpPr>
            <a:stCxn id="2707" idx="6"/>
            <a:endCxn id="2684" idx="2"/>
          </p:cNvCxnSpPr>
          <p:nvPr/>
        </p:nvCxnSpPr>
        <p:spPr>
          <a:xfrm flipH="1" rot="10800000">
            <a:off x="7975775" y="2304527"/>
            <a:ext cx="9447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5" name="Google Shape;2715;p113"/>
          <p:cNvCxnSpPr>
            <a:stCxn id="2697" idx="6"/>
            <a:endCxn id="2708" idx="2"/>
          </p:cNvCxnSpPr>
          <p:nvPr/>
        </p:nvCxnSpPr>
        <p:spPr>
          <a:xfrm>
            <a:off x="7975775" y="4124950"/>
            <a:ext cx="9447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6" name="Google Shape;2716;p113"/>
          <p:cNvCxnSpPr>
            <a:stCxn id="2687" idx="6"/>
            <a:endCxn id="2708" idx="2"/>
          </p:cNvCxnSpPr>
          <p:nvPr/>
        </p:nvCxnSpPr>
        <p:spPr>
          <a:xfrm>
            <a:off x="7975775" y="3439150"/>
            <a:ext cx="9447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7" name="Google Shape;2717;p113"/>
          <p:cNvCxnSpPr>
            <a:stCxn id="2683" idx="6"/>
            <a:endCxn id="2708" idx="2"/>
          </p:cNvCxnSpPr>
          <p:nvPr/>
        </p:nvCxnSpPr>
        <p:spPr>
          <a:xfrm>
            <a:off x="7975775" y="2767156"/>
            <a:ext cx="9447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8" name="Google Shape;2718;p113"/>
          <p:cNvCxnSpPr>
            <a:stCxn id="2708" idx="6"/>
            <a:endCxn id="2685" idx="2"/>
          </p:cNvCxnSpPr>
          <p:nvPr/>
        </p:nvCxnSpPr>
        <p:spPr>
          <a:xfrm flipH="1" rot="10800000">
            <a:off x="9532567" y="3893794"/>
            <a:ext cx="996300" cy="18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19" name="Google Shape;27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720" name="Google Shape;2720;p113"/>
          <p:cNvSpPr txBox="1"/>
          <p:nvPr/>
        </p:nvSpPr>
        <p:spPr>
          <a:xfrm>
            <a:off x="10713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1" name="Google Shape;2721;p113"/>
          <p:cNvSpPr/>
          <p:nvPr/>
        </p:nvSpPr>
        <p:spPr>
          <a:xfrm>
            <a:off x="3143850" y="3123550"/>
            <a:ext cx="1402800" cy="13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2" name="Google Shape;2722;p113"/>
          <p:cNvSpPr txBox="1"/>
          <p:nvPr/>
        </p:nvSpPr>
        <p:spPr>
          <a:xfrm>
            <a:off x="31288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3" name="Google Shape;2723;p113"/>
          <p:cNvSpPr/>
          <p:nvPr/>
        </p:nvSpPr>
        <p:spPr>
          <a:xfrm>
            <a:off x="5277450" y="3275950"/>
            <a:ext cx="1095600" cy="11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12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4" name="Google Shape;2724;p113"/>
          <p:cNvSpPr txBox="1"/>
          <p:nvPr/>
        </p:nvSpPr>
        <p:spPr>
          <a:xfrm>
            <a:off x="5033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</a:t>
            </a: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5" name="Google Shape;2725;p113"/>
          <p:cNvSpPr/>
          <p:nvPr/>
        </p:nvSpPr>
        <p:spPr>
          <a:xfrm>
            <a:off x="7115000" y="1890050"/>
            <a:ext cx="1095600" cy="3933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13"/>
          <p:cNvCxnSpPr>
            <a:stCxn id="2721" idx="3"/>
            <a:endCxn id="2723" idx="1"/>
          </p:cNvCxnSpPr>
          <p:nvPr/>
        </p:nvCxnSpPr>
        <p:spPr>
          <a:xfrm>
            <a:off x="4546650" y="3822400"/>
            <a:ext cx="730800" cy="21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727" name="Google Shape;2727;p113"/>
          <p:cNvCxnSpPr>
            <a:stCxn id="2723" idx="3"/>
            <a:endCxn id="2725" idx="1"/>
          </p:cNvCxnSpPr>
          <p:nvPr/>
        </p:nvCxnSpPr>
        <p:spPr>
          <a:xfrm>
            <a:off x="6373050" y="3843400"/>
            <a:ext cx="741900" cy="1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728" name="Google Shape;2728;p113"/>
          <p:cNvCxnSpPr>
            <a:stCxn id="2719" idx="3"/>
            <a:endCxn id="2721" idx="1"/>
          </p:cNvCxnSpPr>
          <p:nvPr/>
        </p:nvCxnSpPr>
        <p:spPr>
          <a:xfrm>
            <a:off x="2496477" y="3815699"/>
            <a:ext cx="647400" cy="6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729" name="Google Shape;2729;p113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90.6%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0" name="Google Shape;2730;p113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</a:t>
            </a: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 Acc*: 63.4%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1" name="Google Shape;2731;p113"/>
          <p:cNvSpPr/>
          <p:nvPr/>
        </p:nvSpPr>
        <p:spPr>
          <a:xfrm>
            <a:off x="102510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1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r>
              <a:rPr lang="en"/>
              <a:t> CONVOLUTION LAYERS</a:t>
            </a:r>
            <a:endParaRPr/>
          </a:p>
        </p:txBody>
      </p:sp>
      <p:sp>
        <p:nvSpPr>
          <p:cNvPr id="2737" name="Google Shape;2737;p114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8" name="Google Shape;2738;p114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9" name="Google Shape;2739;p114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40" name="Google Shape;2740;p114"/>
          <p:cNvCxnSpPr>
            <a:stCxn id="2737" idx="6"/>
            <a:endCxn id="2738" idx="2"/>
          </p:cNvCxnSpPr>
          <p:nvPr/>
        </p:nvCxnSpPr>
        <p:spPr>
          <a:xfrm flipH="1" rot="10800000">
            <a:off x="8661575" y="2304256"/>
            <a:ext cx="9447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1" name="Google Shape;2741;p114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2" name="Google Shape;2742;p114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43" name="Google Shape;2743;p114"/>
          <p:cNvCxnSpPr>
            <a:stCxn id="2741" idx="6"/>
            <a:endCxn id="2742" idx="2"/>
          </p:cNvCxnSpPr>
          <p:nvPr/>
        </p:nvCxnSpPr>
        <p:spPr>
          <a:xfrm flipH="1" rot="10800000">
            <a:off x="8661575" y="30524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4" name="Google Shape;2744;p114"/>
          <p:cNvCxnSpPr>
            <a:stCxn id="2742" idx="6"/>
            <a:endCxn id="2739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5" name="Google Shape;2745;p114"/>
          <p:cNvCxnSpPr>
            <a:stCxn id="2738" idx="6"/>
            <a:endCxn id="2739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6" name="Google Shape;2746;p114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47" name="Google Shape;2747;p114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48" name="Google Shape;2748;p114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749" name="Google Shape;2749;p114"/>
          <p:cNvCxnSpPr>
            <a:stCxn id="2737" idx="6"/>
            <a:endCxn id="2742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0" name="Google Shape;2750;p114"/>
          <p:cNvCxnSpPr>
            <a:stCxn id="2741" idx="6"/>
            <a:endCxn id="2738" idx="2"/>
          </p:cNvCxnSpPr>
          <p:nvPr/>
        </p:nvCxnSpPr>
        <p:spPr>
          <a:xfrm flipH="1" rot="10800000">
            <a:off x="8661575" y="2304250"/>
            <a:ext cx="9447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1" name="Google Shape;2751;p114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2" name="Google Shape;2752;p114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53" name="Google Shape;2753;p114"/>
          <p:cNvCxnSpPr>
            <a:stCxn id="2737" idx="6"/>
            <a:endCxn id="2752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4" name="Google Shape;2754;p114"/>
          <p:cNvCxnSpPr>
            <a:stCxn id="2741" idx="6"/>
            <a:endCxn id="2752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5" name="Google Shape;2755;p114"/>
          <p:cNvCxnSpPr>
            <a:stCxn id="2751" idx="6"/>
            <a:endCxn id="2738" idx="2"/>
          </p:cNvCxnSpPr>
          <p:nvPr/>
        </p:nvCxnSpPr>
        <p:spPr>
          <a:xfrm flipH="1" rot="10800000">
            <a:off x="8661575" y="2304250"/>
            <a:ext cx="9447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6" name="Google Shape;2756;p114"/>
          <p:cNvCxnSpPr>
            <a:stCxn id="2751" idx="6"/>
            <a:endCxn id="2742" idx="2"/>
          </p:cNvCxnSpPr>
          <p:nvPr/>
        </p:nvCxnSpPr>
        <p:spPr>
          <a:xfrm flipH="1" rot="10800000">
            <a:off x="8661575" y="3052450"/>
            <a:ext cx="9447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7" name="Google Shape;2757;p114"/>
          <p:cNvCxnSpPr>
            <a:stCxn id="2751" idx="6"/>
            <a:endCxn id="2752" idx="2"/>
          </p:cNvCxnSpPr>
          <p:nvPr/>
        </p:nvCxnSpPr>
        <p:spPr>
          <a:xfrm flipH="1" rot="10800000">
            <a:off x="8661575" y="37382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8" name="Google Shape;2758;p114"/>
          <p:cNvCxnSpPr>
            <a:stCxn id="2752" idx="6"/>
            <a:endCxn id="2739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9" name="Google Shape;2759;p114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0" name="Google Shape;2760;p114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1" name="Google Shape;2761;p114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2" name="Google Shape;2762;p114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3" name="Google Shape;2763;p114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4" name="Google Shape;2764;p114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65" name="Google Shape;2765;p114"/>
          <p:cNvCxnSpPr>
            <a:stCxn id="2761" idx="6"/>
            <a:endCxn id="2762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6" name="Google Shape;2766;p114"/>
          <p:cNvCxnSpPr>
            <a:stCxn id="2761" idx="6"/>
            <a:endCxn id="2752" idx="2"/>
          </p:cNvCxnSpPr>
          <p:nvPr/>
        </p:nvCxnSpPr>
        <p:spPr>
          <a:xfrm flipH="1" rot="10800000">
            <a:off x="8661575" y="3738527"/>
            <a:ext cx="9447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7" name="Google Shape;2767;p114"/>
          <p:cNvCxnSpPr>
            <a:stCxn id="2761" idx="6"/>
            <a:endCxn id="2742" idx="2"/>
          </p:cNvCxnSpPr>
          <p:nvPr/>
        </p:nvCxnSpPr>
        <p:spPr>
          <a:xfrm flipH="1" rot="10800000">
            <a:off x="8661575" y="3052727"/>
            <a:ext cx="9447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8" name="Google Shape;2768;p114"/>
          <p:cNvCxnSpPr>
            <a:stCxn id="2761" idx="6"/>
            <a:endCxn id="2738" idx="2"/>
          </p:cNvCxnSpPr>
          <p:nvPr/>
        </p:nvCxnSpPr>
        <p:spPr>
          <a:xfrm flipH="1" rot="10800000">
            <a:off x="8661575" y="2304527"/>
            <a:ext cx="9447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9" name="Google Shape;2769;p114"/>
          <p:cNvCxnSpPr>
            <a:stCxn id="2751" idx="6"/>
            <a:endCxn id="2762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0" name="Google Shape;2770;p114"/>
          <p:cNvCxnSpPr>
            <a:stCxn id="2741" idx="6"/>
            <a:endCxn id="2762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1" name="Google Shape;2771;p114"/>
          <p:cNvCxnSpPr>
            <a:stCxn id="2737" idx="6"/>
            <a:endCxn id="2762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2" name="Google Shape;2772;p114"/>
          <p:cNvCxnSpPr>
            <a:stCxn id="2762" idx="6"/>
            <a:endCxn id="2739" idx="2"/>
          </p:cNvCxnSpPr>
          <p:nvPr/>
        </p:nvCxnSpPr>
        <p:spPr>
          <a:xfrm flipH="1" rot="10800000">
            <a:off x="10218367" y="3893794"/>
            <a:ext cx="691500" cy="18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73" name="Google Shape;277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774" name="Google Shape;2774;p114"/>
          <p:cNvSpPr txBox="1"/>
          <p:nvPr/>
        </p:nvSpPr>
        <p:spPr>
          <a:xfrm>
            <a:off x="4617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5" name="Google Shape;2775;p114"/>
          <p:cNvSpPr/>
          <p:nvPr/>
        </p:nvSpPr>
        <p:spPr>
          <a:xfrm>
            <a:off x="2153250" y="3123550"/>
            <a:ext cx="1402800" cy="13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76" name="Google Shape;2776;p114"/>
          <p:cNvSpPr txBox="1"/>
          <p:nvPr/>
        </p:nvSpPr>
        <p:spPr>
          <a:xfrm>
            <a:off x="21382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7" name="Google Shape;2777;p114"/>
          <p:cNvSpPr/>
          <p:nvPr/>
        </p:nvSpPr>
        <p:spPr>
          <a:xfrm>
            <a:off x="3829650" y="3275950"/>
            <a:ext cx="1095600" cy="11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12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78" name="Google Shape;2778;p114"/>
          <p:cNvSpPr txBox="1"/>
          <p:nvPr/>
        </p:nvSpPr>
        <p:spPr>
          <a:xfrm>
            <a:off x="35860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9" name="Google Shape;2779;p114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0" name="Google Shape;2780;p114"/>
          <p:cNvCxnSpPr>
            <a:stCxn id="2775" idx="3"/>
            <a:endCxn id="2777" idx="1"/>
          </p:cNvCxnSpPr>
          <p:nvPr/>
        </p:nvCxnSpPr>
        <p:spPr>
          <a:xfrm>
            <a:off x="3556050" y="3822400"/>
            <a:ext cx="273600" cy="21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781" name="Google Shape;2781;p114"/>
          <p:cNvCxnSpPr>
            <a:stCxn id="2777" idx="3"/>
            <a:endCxn id="2779" idx="1"/>
          </p:cNvCxnSpPr>
          <p:nvPr/>
        </p:nvCxnSpPr>
        <p:spPr>
          <a:xfrm>
            <a:off x="4925250" y="3843400"/>
            <a:ext cx="2875500" cy="1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782" name="Google Shape;2782;p114"/>
          <p:cNvCxnSpPr>
            <a:stCxn id="2773" idx="3"/>
            <a:endCxn id="2775" idx="1"/>
          </p:cNvCxnSpPr>
          <p:nvPr/>
        </p:nvCxnSpPr>
        <p:spPr>
          <a:xfrm>
            <a:off x="1886877" y="3815699"/>
            <a:ext cx="266400" cy="6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783" name="Google Shape;2783;p114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92.9%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4" name="Google Shape;2784;p114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Acc*: 90.9%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5" name="Google Shape;2785;p114"/>
          <p:cNvSpPr/>
          <p:nvPr/>
        </p:nvSpPr>
        <p:spPr>
          <a:xfrm>
            <a:off x="103272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6" name="Google Shape;2786;p114"/>
          <p:cNvSpPr/>
          <p:nvPr/>
        </p:nvSpPr>
        <p:spPr>
          <a:xfrm>
            <a:off x="5201250" y="3352150"/>
            <a:ext cx="985800" cy="10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7" name="Google Shape;2787;p114"/>
          <p:cNvSpPr txBox="1"/>
          <p:nvPr/>
        </p:nvSpPr>
        <p:spPr>
          <a:xfrm>
            <a:off x="49576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88" name="Google Shape;2788;p114"/>
          <p:cNvSpPr/>
          <p:nvPr/>
        </p:nvSpPr>
        <p:spPr>
          <a:xfrm>
            <a:off x="6572850" y="3504550"/>
            <a:ext cx="691500" cy="69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7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9" name="Google Shape;2789;p114"/>
          <p:cNvSpPr txBox="1"/>
          <p:nvPr/>
        </p:nvSpPr>
        <p:spPr>
          <a:xfrm>
            <a:off x="6176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4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183325" y="2187175"/>
            <a:ext cx="11473731" cy="4081925"/>
          </a:xfrm>
          <a:custGeom>
            <a:rect b="b" l="l" r="r" t="t"/>
            <a:pathLst>
              <a:path extrusionOk="0" h="191079" w="262077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50000"/>
              </a:schemeClr>
            </a:outerShdw>
          </a:effectLst>
        </p:spPr>
      </p:sp>
      <p:sp>
        <p:nvSpPr>
          <p:cNvPr id="993" name="Google Shape;993;p34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15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</a:t>
            </a:r>
            <a:r>
              <a:rPr lang="en"/>
              <a:t> CONVOLUTION LAYERS</a:t>
            </a:r>
            <a:endParaRPr/>
          </a:p>
        </p:txBody>
      </p:sp>
      <p:sp>
        <p:nvSpPr>
          <p:cNvPr id="2795" name="Google Shape;2795;p115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6" name="Google Shape;2796;p115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7" name="Google Shape;2797;p115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98" name="Google Shape;2798;p115"/>
          <p:cNvCxnSpPr>
            <a:stCxn id="2795" idx="6"/>
            <a:endCxn id="2796" idx="2"/>
          </p:cNvCxnSpPr>
          <p:nvPr/>
        </p:nvCxnSpPr>
        <p:spPr>
          <a:xfrm flipH="1" rot="10800000">
            <a:off x="8661575" y="2304256"/>
            <a:ext cx="9447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9" name="Google Shape;2799;p115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0" name="Google Shape;2800;p115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01" name="Google Shape;2801;p115"/>
          <p:cNvCxnSpPr>
            <a:stCxn id="2799" idx="6"/>
            <a:endCxn id="2800" idx="2"/>
          </p:cNvCxnSpPr>
          <p:nvPr/>
        </p:nvCxnSpPr>
        <p:spPr>
          <a:xfrm flipH="1" rot="10800000">
            <a:off x="8661575" y="30524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2" name="Google Shape;2802;p115"/>
          <p:cNvCxnSpPr>
            <a:stCxn id="2800" idx="6"/>
            <a:endCxn id="2797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3" name="Google Shape;2803;p115"/>
          <p:cNvCxnSpPr>
            <a:stCxn id="2796" idx="6"/>
            <a:endCxn id="2797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4" name="Google Shape;2804;p115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05" name="Google Shape;2805;p115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06" name="Google Shape;2806;p115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807" name="Google Shape;2807;p115"/>
          <p:cNvCxnSpPr>
            <a:stCxn id="2795" idx="6"/>
            <a:endCxn id="2800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8" name="Google Shape;2808;p115"/>
          <p:cNvCxnSpPr>
            <a:stCxn id="2799" idx="6"/>
            <a:endCxn id="2796" idx="2"/>
          </p:cNvCxnSpPr>
          <p:nvPr/>
        </p:nvCxnSpPr>
        <p:spPr>
          <a:xfrm flipH="1" rot="10800000">
            <a:off x="8661575" y="2304250"/>
            <a:ext cx="9447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9" name="Google Shape;2809;p115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0" name="Google Shape;2810;p115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11" name="Google Shape;2811;p115"/>
          <p:cNvCxnSpPr>
            <a:stCxn id="2795" idx="6"/>
            <a:endCxn id="2810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2" name="Google Shape;2812;p115"/>
          <p:cNvCxnSpPr>
            <a:stCxn id="2799" idx="6"/>
            <a:endCxn id="2810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3" name="Google Shape;2813;p115"/>
          <p:cNvCxnSpPr>
            <a:stCxn id="2809" idx="6"/>
            <a:endCxn id="2796" idx="2"/>
          </p:cNvCxnSpPr>
          <p:nvPr/>
        </p:nvCxnSpPr>
        <p:spPr>
          <a:xfrm flipH="1" rot="10800000">
            <a:off x="8661575" y="2304250"/>
            <a:ext cx="9447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4" name="Google Shape;2814;p115"/>
          <p:cNvCxnSpPr>
            <a:stCxn id="2809" idx="6"/>
            <a:endCxn id="2800" idx="2"/>
          </p:cNvCxnSpPr>
          <p:nvPr/>
        </p:nvCxnSpPr>
        <p:spPr>
          <a:xfrm flipH="1" rot="10800000">
            <a:off x="8661575" y="3052450"/>
            <a:ext cx="9447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5" name="Google Shape;2815;p115"/>
          <p:cNvCxnSpPr>
            <a:stCxn id="2809" idx="6"/>
            <a:endCxn id="2810" idx="2"/>
          </p:cNvCxnSpPr>
          <p:nvPr/>
        </p:nvCxnSpPr>
        <p:spPr>
          <a:xfrm flipH="1" rot="10800000">
            <a:off x="8661575" y="37382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6" name="Google Shape;2816;p115"/>
          <p:cNvCxnSpPr>
            <a:stCxn id="2810" idx="6"/>
            <a:endCxn id="2797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7" name="Google Shape;2817;p115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8" name="Google Shape;2818;p115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9" name="Google Shape;2819;p115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0" name="Google Shape;2820;p115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1" name="Google Shape;2821;p115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2" name="Google Shape;2822;p115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23" name="Google Shape;2823;p115"/>
          <p:cNvCxnSpPr>
            <a:stCxn id="2819" idx="6"/>
            <a:endCxn id="2820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4" name="Google Shape;2824;p115"/>
          <p:cNvCxnSpPr>
            <a:stCxn id="2819" idx="6"/>
            <a:endCxn id="2810" idx="2"/>
          </p:cNvCxnSpPr>
          <p:nvPr/>
        </p:nvCxnSpPr>
        <p:spPr>
          <a:xfrm flipH="1" rot="10800000">
            <a:off x="8661575" y="3738527"/>
            <a:ext cx="9447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5" name="Google Shape;2825;p115"/>
          <p:cNvCxnSpPr>
            <a:stCxn id="2819" idx="6"/>
            <a:endCxn id="2800" idx="2"/>
          </p:cNvCxnSpPr>
          <p:nvPr/>
        </p:nvCxnSpPr>
        <p:spPr>
          <a:xfrm flipH="1" rot="10800000">
            <a:off x="8661575" y="3052727"/>
            <a:ext cx="9447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6" name="Google Shape;2826;p115"/>
          <p:cNvCxnSpPr>
            <a:stCxn id="2819" idx="6"/>
            <a:endCxn id="2796" idx="2"/>
          </p:cNvCxnSpPr>
          <p:nvPr/>
        </p:nvCxnSpPr>
        <p:spPr>
          <a:xfrm flipH="1" rot="10800000">
            <a:off x="8661575" y="2304527"/>
            <a:ext cx="9447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7" name="Google Shape;2827;p115"/>
          <p:cNvCxnSpPr>
            <a:stCxn id="2809" idx="6"/>
            <a:endCxn id="2820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8" name="Google Shape;2828;p115"/>
          <p:cNvCxnSpPr>
            <a:stCxn id="2799" idx="6"/>
            <a:endCxn id="2820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9" name="Google Shape;2829;p115"/>
          <p:cNvCxnSpPr>
            <a:stCxn id="2795" idx="6"/>
            <a:endCxn id="2820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0" name="Google Shape;2830;p115"/>
          <p:cNvCxnSpPr>
            <a:stCxn id="2820" idx="6"/>
            <a:endCxn id="2797" idx="2"/>
          </p:cNvCxnSpPr>
          <p:nvPr/>
        </p:nvCxnSpPr>
        <p:spPr>
          <a:xfrm flipH="1" rot="10800000">
            <a:off x="10218367" y="3893794"/>
            <a:ext cx="691500" cy="18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1" name="Google Shape;283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50"/>
            <a:ext cx="1205225" cy="1410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832" name="Google Shape;2832;p115"/>
          <p:cNvSpPr txBox="1"/>
          <p:nvPr/>
        </p:nvSpPr>
        <p:spPr>
          <a:xfrm>
            <a:off x="392250" y="4464950"/>
            <a:ext cx="1205400" cy="89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3" name="Google Shape;2833;p115"/>
          <p:cNvSpPr/>
          <p:nvPr/>
        </p:nvSpPr>
        <p:spPr>
          <a:xfrm>
            <a:off x="1799415" y="3102159"/>
            <a:ext cx="1122600" cy="118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4" name="Google Shape;2834;p115"/>
          <p:cNvSpPr txBox="1"/>
          <p:nvPr/>
        </p:nvSpPr>
        <p:spPr>
          <a:xfrm>
            <a:off x="1787371" y="4362355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16)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5" name="Google Shape;2835;p115"/>
          <p:cNvSpPr/>
          <p:nvPr/>
        </p:nvSpPr>
        <p:spPr>
          <a:xfrm>
            <a:off x="3141117" y="3231305"/>
            <a:ext cx="876900" cy="96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12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6" name="Google Shape;2836;p115"/>
          <p:cNvSpPr txBox="1"/>
          <p:nvPr/>
        </p:nvSpPr>
        <p:spPr>
          <a:xfrm>
            <a:off x="2946113" y="42332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16)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7" name="Google Shape;2837;p115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8" name="Google Shape;2838;p115"/>
          <p:cNvCxnSpPr>
            <a:stCxn id="2833" idx="3"/>
            <a:endCxn id="2835" idx="1"/>
          </p:cNvCxnSpPr>
          <p:nvPr/>
        </p:nvCxnSpPr>
        <p:spPr>
          <a:xfrm>
            <a:off x="2922015" y="3694359"/>
            <a:ext cx="219000" cy="17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839" name="Google Shape;2839;p115"/>
          <p:cNvCxnSpPr>
            <a:stCxn id="2831" idx="3"/>
            <a:endCxn id="2833" idx="1"/>
          </p:cNvCxnSpPr>
          <p:nvPr/>
        </p:nvCxnSpPr>
        <p:spPr>
          <a:xfrm>
            <a:off x="1586225" y="3688699"/>
            <a:ext cx="213300" cy="5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840" name="Google Shape;2840;p115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88.6%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41" name="Google Shape;2841;p115"/>
          <p:cNvCxnSpPr/>
          <p:nvPr/>
        </p:nvCxnSpPr>
        <p:spPr>
          <a:xfrm>
            <a:off x="3910440" y="3712205"/>
            <a:ext cx="3749100" cy="11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842" name="Google Shape;2842;p115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Acc*: 87.3%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3" name="Google Shape;2843;p115"/>
          <p:cNvSpPr/>
          <p:nvPr/>
        </p:nvSpPr>
        <p:spPr>
          <a:xfrm>
            <a:off x="103272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4" name="Google Shape;2844;p115"/>
          <p:cNvSpPr/>
          <p:nvPr/>
        </p:nvSpPr>
        <p:spPr>
          <a:xfrm>
            <a:off x="4238873" y="3295879"/>
            <a:ext cx="789000" cy="8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 sz="12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5" name="Google Shape;2845;p115"/>
          <p:cNvSpPr txBox="1"/>
          <p:nvPr/>
        </p:nvSpPr>
        <p:spPr>
          <a:xfrm>
            <a:off x="4010252" y="42332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32)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46" name="Google Shape;2846;p115"/>
          <p:cNvSpPr/>
          <p:nvPr/>
        </p:nvSpPr>
        <p:spPr>
          <a:xfrm>
            <a:off x="5229052" y="3425025"/>
            <a:ext cx="553500" cy="59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7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7" name="Google Shape;2847;p115"/>
          <p:cNvSpPr txBox="1"/>
          <p:nvPr/>
        </p:nvSpPr>
        <p:spPr>
          <a:xfrm>
            <a:off x="4912076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48" name="Google Shape;2848;p115"/>
          <p:cNvSpPr/>
          <p:nvPr/>
        </p:nvSpPr>
        <p:spPr>
          <a:xfrm>
            <a:off x="6076639" y="3414658"/>
            <a:ext cx="612000" cy="6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 sz="8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9" name="Google Shape;2849;p115"/>
          <p:cNvSpPr txBox="1"/>
          <p:nvPr/>
        </p:nvSpPr>
        <p:spPr>
          <a:xfrm>
            <a:off x="5762852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Conv_3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(41 x 41 x 64)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50" name="Google Shape;2850;p115"/>
          <p:cNvSpPr/>
          <p:nvPr/>
        </p:nvSpPr>
        <p:spPr>
          <a:xfrm>
            <a:off x="7001820" y="3543807"/>
            <a:ext cx="387000" cy="38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7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1" name="Google Shape;2851;p115"/>
          <p:cNvSpPr txBox="1"/>
          <p:nvPr/>
        </p:nvSpPr>
        <p:spPr>
          <a:xfrm>
            <a:off x="6619853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Pool_3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(20 x 20 x 64)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16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17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played with:</a:t>
            </a:r>
            <a:endParaRPr/>
          </a:p>
        </p:txBody>
      </p:sp>
      <p:sp>
        <p:nvSpPr>
          <p:cNvPr id="2862" name="Google Shape;2862;p117"/>
          <p:cNvSpPr txBox="1"/>
          <p:nvPr>
            <p:ph idx="1" type="body"/>
          </p:nvPr>
        </p:nvSpPr>
        <p:spPr>
          <a:xfrm>
            <a:off x="868182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(3, 3)</a:t>
            </a:r>
            <a:r>
              <a:rPr lang="en"/>
              <a:t>, (4, 4) &amp; (5, 5)</a:t>
            </a:r>
            <a:endParaRPr/>
          </a:p>
        </p:txBody>
      </p:sp>
      <p:sp>
        <p:nvSpPr>
          <p:cNvPr id="2863" name="Google Shape;2863;p117"/>
          <p:cNvSpPr txBox="1"/>
          <p:nvPr>
            <p:ph idx="3" type="body"/>
          </p:nvPr>
        </p:nvSpPr>
        <p:spPr>
          <a:xfrm>
            <a:off x="868175" y="5005301"/>
            <a:ext cx="32148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256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512</a:t>
            </a:r>
            <a:r>
              <a:rPr lang="en"/>
              <a:t>, 1028</a:t>
            </a:r>
            <a:endParaRPr/>
          </a:p>
        </p:txBody>
      </p:sp>
      <p:sp>
        <p:nvSpPr>
          <p:cNvPr id="2864" name="Google Shape;2864;p117"/>
          <p:cNvSpPr txBox="1"/>
          <p:nvPr>
            <p:ph idx="4" type="body"/>
          </p:nvPr>
        </p:nvSpPr>
        <p:spPr>
          <a:xfrm>
            <a:off x="4507299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RMSprop, Adam,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Adamax</a:t>
            </a:r>
            <a:r>
              <a:rPr lang="en"/>
              <a:t>, Nadam, Adagrad, Ftrl</a:t>
            </a:r>
            <a:endParaRPr/>
          </a:p>
        </p:txBody>
      </p:sp>
      <p:sp>
        <p:nvSpPr>
          <p:cNvPr id="2865" name="Google Shape;2865;p117"/>
          <p:cNvSpPr txBox="1"/>
          <p:nvPr>
            <p:ph idx="5" type="title"/>
          </p:nvPr>
        </p:nvSpPr>
        <p:spPr>
          <a:xfrm>
            <a:off x="868182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Kernel sizes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66" name="Google Shape;2866;p117"/>
          <p:cNvSpPr txBox="1"/>
          <p:nvPr>
            <p:ph idx="6" type="title"/>
          </p:nvPr>
        </p:nvSpPr>
        <p:spPr>
          <a:xfrm>
            <a:off x="4507299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Filter Sizes</a:t>
            </a:r>
            <a:endParaRPr sz="2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2867" name="Google Shape;2867;p117"/>
          <p:cNvSpPr txBox="1"/>
          <p:nvPr>
            <p:ph idx="7" type="title"/>
          </p:nvPr>
        </p:nvSpPr>
        <p:spPr>
          <a:xfrm>
            <a:off x="868182" y="3941028"/>
            <a:ext cx="329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Dense Layer Neurons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68" name="Google Shape;2868;p117"/>
          <p:cNvSpPr txBox="1"/>
          <p:nvPr>
            <p:ph idx="8" type="title"/>
          </p:nvPr>
        </p:nvSpPr>
        <p:spPr>
          <a:xfrm>
            <a:off x="4507299" y="3941037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Optimizer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2869" name="Google Shape;2869;p117"/>
          <p:cNvSpPr txBox="1"/>
          <p:nvPr>
            <p:ph idx="1" type="body"/>
          </p:nvPr>
        </p:nvSpPr>
        <p:spPr>
          <a:xfrm>
            <a:off x="8109018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ReLu</a:t>
            </a:r>
            <a:r>
              <a:rPr lang="en"/>
              <a:t>, ELu, SeLu, SoftPlus</a:t>
            </a:r>
            <a:endParaRPr/>
          </a:p>
        </p:txBody>
      </p:sp>
      <p:sp>
        <p:nvSpPr>
          <p:cNvPr id="2870" name="Google Shape;2870;p117"/>
          <p:cNvSpPr txBox="1"/>
          <p:nvPr>
            <p:ph idx="3" type="body"/>
          </p:nvPr>
        </p:nvSpPr>
        <p:spPr>
          <a:xfrm>
            <a:off x="8109018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Binary crossentropy</a:t>
            </a:r>
            <a:r>
              <a:rPr lang="en"/>
              <a:t>, Kl divergence, Poisson</a:t>
            </a:r>
            <a:endParaRPr/>
          </a:p>
        </p:txBody>
      </p:sp>
      <p:sp>
        <p:nvSpPr>
          <p:cNvPr id="2871" name="Google Shape;2871;p117"/>
          <p:cNvSpPr txBox="1"/>
          <p:nvPr>
            <p:ph idx="5" type="title"/>
          </p:nvPr>
        </p:nvSpPr>
        <p:spPr>
          <a:xfrm>
            <a:off x="8109018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Activations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72" name="Google Shape;2872;p117"/>
          <p:cNvSpPr txBox="1"/>
          <p:nvPr>
            <p:ph idx="7" type="title"/>
          </p:nvPr>
        </p:nvSpPr>
        <p:spPr>
          <a:xfrm>
            <a:off x="8109018" y="391949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Loss function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73" name="Google Shape;2873;p117"/>
          <p:cNvSpPr txBox="1"/>
          <p:nvPr>
            <p:ph idx="2" type="body"/>
          </p:nvPr>
        </p:nvSpPr>
        <p:spPr>
          <a:xfrm>
            <a:off x="4507299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(16, 32), (32, 32),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(32, 64)</a:t>
            </a:r>
            <a:r>
              <a:rPr lang="en"/>
              <a:t>, (64, 128)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18"/>
          <p:cNvSpPr txBox="1"/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CONVOLUTION LAYERS</a:t>
            </a:r>
            <a:endParaRPr/>
          </a:p>
        </p:txBody>
      </p:sp>
      <p:sp>
        <p:nvSpPr>
          <p:cNvPr id="2879" name="Google Shape;2879;p118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0" name="Google Shape;2880;p118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1" name="Google Shape;2881;p118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82" name="Google Shape;2882;p118"/>
          <p:cNvCxnSpPr>
            <a:stCxn id="2879" idx="6"/>
            <a:endCxn id="2880" idx="2"/>
          </p:cNvCxnSpPr>
          <p:nvPr/>
        </p:nvCxnSpPr>
        <p:spPr>
          <a:xfrm flipH="1" rot="10800000">
            <a:off x="8661575" y="2304256"/>
            <a:ext cx="9447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3" name="Google Shape;2883;p118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4" name="Google Shape;2884;p118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85" name="Google Shape;2885;p118"/>
          <p:cNvCxnSpPr>
            <a:stCxn id="2883" idx="6"/>
            <a:endCxn id="2884" idx="2"/>
          </p:cNvCxnSpPr>
          <p:nvPr/>
        </p:nvCxnSpPr>
        <p:spPr>
          <a:xfrm flipH="1" rot="10800000">
            <a:off x="8661575" y="30524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6" name="Google Shape;2886;p118"/>
          <p:cNvCxnSpPr>
            <a:stCxn id="2884" idx="6"/>
            <a:endCxn id="2881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7" name="Google Shape;2887;p118"/>
          <p:cNvCxnSpPr>
            <a:stCxn id="2880" idx="6"/>
            <a:endCxn id="2881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8" name="Google Shape;2888;p118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89" name="Google Shape;2889;p118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90" name="Google Shape;2890;p118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891" name="Google Shape;2891;p118"/>
          <p:cNvCxnSpPr>
            <a:stCxn id="2879" idx="6"/>
            <a:endCxn id="2884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2" name="Google Shape;2892;p118"/>
          <p:cNvCxnSpPr>
            <a:stCxn id="2883" idx="6"/>
            <a:endCxn id="2880" idx="2"/>
          </p:cNvCxnSpPr>
          <p:nvPr/>
        </p:nvCxnSpPr>
        <p:spPr>
          <a:xfrm flipH="1" rot="10800000">
            <a:off x="8661575" y="2304250"/>
            <a:ext cx="9447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3" name="Google Shape;2893;p118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4" name="Google Shape;2894;p118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3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95" name="Google Shape;2895;p118"/>
          <p:cNvCxnSpPr>
            <a:stCxn id="2879" idx="6"/>
            <a:endCxn id="2894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6" name="Google Shape;2896;p118"/>
          <p:cNvCxnSpPr>
            <a:stCxn id="2883" idx="6"/>
            <a:endCxn id="2894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7" name="Google Shape;2897;p118"/>
          <p:cNvCxnSpPr>
            <a:stCxn id="2893" idx="6"/>
            <a:endCxn id="2880" idx="2"/>
          </p:cNvCxnSpPr>
          <p:nvPr/>
        </p:nvCxnSpPr>
        <p:spPr>
          <a:xfrm flipH="1" rot="10800000">
            <a:off x="8661575" y="2304250"/>
            <a:ext cx="944700" cy="18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8" name="Google Shape;2898;p118"/>
          <p:cNvCxnSpPr>
            <a:stCxn id="2893" idx="6"/>
            <a:endCxn id="2884" idx="2"/>
          </p:cNvCxnSpPr>
          <p:nvPr/>
        </p:nvCxnSpPr>
        <p:spPr>
          <a:xfrm flipH="1" rot="10800000">
            <a:off x="8661575" y="3052450"/>
            <a:ext cx="9447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9" name="Google Shape;2899;p118"/>
          <p:cNvCxnSpPr>
            <a:stCxn id="2893" idx="6"/>
            <a:endCxn id="2894" idx="2"/>
          </p:cNvCxnSpPr>
          <p:nvPr/>
        </p:nvCxnSpPr>
        <p:spPr>
          <a:xfrm flipH="1" rot="10800000">
            <a:off x="8661575" y="3738250"/>
            <a:ext cx="9447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0" name="Google Shape;2900;p118"/>
          <p:cNvCxnSpPr>
            <a:stCxn id="2894" idx="6"/>
            <a:endCxn id="2881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1" name="Google Shape;2901;p118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2" name="Google Shape;2902;p118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3" name="Google Shape;2903;p118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baseline="-25000" lang="en" sz="1000">
                <a:latin typeface="Lora"/>
                <a:ea typeface="Lora"/>
                <a:cs typeface="Lora"/>
                <a:sym typeface="Lora"/>
              </a:rPr>
              <a:t>1000</a:t>
            </a:r>
            <a:endParaRPr baseline="-25000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4" name="Google Shape;2904;p118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baseline="-25000" lang="en" sz="900">
                <a:latin typeface="Lora"/>
                <a:ea typeface="Lora"/>
                <a:cs typeface="Lora"/>
                <a:sym typeface="Lora"/>
              </a:rPr>
              <a:t>2000</a:t>
            </a:r>
            <a:endParaRPr baseline="-25000" sz="9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5" name="Google Shape;2905;p118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6" name="Google Shape;2906;p118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2095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07" name="Google Shape;2907;p118"/>
          <p:cNvCxnSpPr>
            <a:stCxn id="2903" idx="6"/>
            <a:endCxn id="2904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8" name="Google Shape;2908;p118"/>
          <p:cNvCxnSpPr>
            <a:stCxn id="2903" idx="6"/>
            <a:endCxn id="2894" idx="2"/>
          </p:cNvCxnSpPr>
          <p:nvPr/>
        </p:nvCxnSpPr>
        <p:spPr>
          <a:xfrm flipH="1" rot="10800000">
            <a:off x="8661575" y="3738527"/>
            <a:ext cx="944700" cy="16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9" name="Google Shape;2909;p118"/>
          <p:cNvCxnSpPr>
            <a:stCxn id="2903" idx="6"/>
            <a:endCxn id="2884" idx="2"/>
          </p:cNvCxnSpPr>
          <p:nvPr/>
        </p:nvCxnSpPr>
        <p:spPr>
          <a:xfrm flipH="1" rot="10800000">
            <a:off x="8661575" y="3052727"/>
            <a:ext cx="944700" cy="23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0" name="Google Shape;2910;p118"/>
          <p:cNvCxnSpPr>
            <a:stCxn id="2903" idx="6"/>
            <a:endCxn id="2880" idx="2"/>
          </p:cNvCxnSpPr>
          <p:nvPr/>
        </p:nvCxnSpPr>
        <p:spPr>
          <a:xfrm flipH="1" rot="10800000">
            <a:off x="8661575" y="2304527"/>
            <a:ext cx="944700" cy="30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1" name="Google Shape;2911;p118"/>
          <p:cNvCxnSpPr>
            <a:stCxn id="2893" idx="6"/>
            <a:endCxn id="2904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2" name="Google Shape;2912;p118"/>
          <p:cNvCxnSpPr>
            <a:stCxn id="2883" idx="6"/>
            <a:endCxn id="2904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3" name="Google Shape;2913;p118"/>
          <p:cNvCxnSpPr>
            <a:stCxn id="2879" idx="6"/>
            <a:endCxn id="2904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18"/>
          <p:cNvCxnSpPr>
            <a:stCxn id="2904" idx="6"/>
            <a:endCxn id="2881" idx="2"/>
          </p:cNvCxnSpPr>
          <p:nvPr/>
        </p:nvCxnSpPr>
        <p:spPr>
          <a:xfrm flipH="1" rot="10800000">
            <a:off x="10218367" y="3893794"/>
            <a:ext cx="691500" cy="18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5" name="Google Shape;291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916" name="Google Shape;2916;p118"/>
          <p:cNvSpPr txBox="1"/>
          <p:nvPr/>
        </p:nvSpPr>
        <p:spPr>
          <a:xfrm>
            <a:off x="4617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17" name="Google Shape;2917;p118"/>
          <p:cNvSpPr/>
          <p:nvPr/>
        </p:nvSpPr>
        <p:spPr>
          <a:xfrm>
            <a:off x="2153250" y="3123550"/>
            <a:ext cx="1402800" cy="13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8" name="Google Shape;2918;p118"/>
          <p:cNvSpPr txBox="1"/>
          <p:nvPr/>
        </p:nvSpPr>
        <p:spPr>
          <a:xfrm>
            <a:off x="21382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19" name="Google Shape;2919;p118"/>
          <p:cNvSpPr/>
          <p:nvPr/>
        </p:nvSpPr>
        <p:spPr>
          <a:xfrm>
            <a:off x="3829650" y="3275950"/>
            <a:ext cx="1095600" cy="11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12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0" name="Google Shape;2920;p118"/>
          <p:cNvSpPr txBox="1"/>
          <p:nvPr/>
        </p:nvSpPr>
        <p:spPr>
          <a:xfrm>
            <a:off x="35860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21" name="Google Shape;2921;p118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2" name="Google Shape;2922;p118"/>
          <p:cNvCxnSpPr>
            <a:stCxn id="2917" idx="3"/>
            <a:endCxn id="2919" idx="1"/>
          </p:cNvCxnSpPr>
          <p:nvPr/>
        </p:nvCxnSpPr>
        <p:spPr>
          <a:xfrm>
            <a:off x="3556050" y="3822400"/>
            <a:ext cx="273600" cy="21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923" name="Google Shape;2923;p118"/>
          <p:cNvCxnSpPr>
            <a:stCxn id="2919" idx="3"/>
            <a:endCxn id="2921" idx="1"/>
          </p:cNvCxnSpPr>
          <p:nvPr/>
        </p:nvCxnSpPr>
        <p:spPr>
          <a:xfrm>
            <a:off x="4925250" y="3843400"/>
            <a:ext cx="2875500" cy="13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cxnSp>
        <p:nvCxnSpPr>
          <p:cNvPr id="2924" name="Google Shape;2924;p118"/>
          <p:cNvCxnSpPr>
            <a:stCxn id="2915" idx="3"/>
            <a:endCxn id="2917" idx="1"/>
          </p:cNvCxnSpPr>
          <p:nvPr/>
        </p:nvCxnSpPr>
        <p:spPr>
          <a:xfrm>
            <a:off x="1886877" y="3815699"/>
            <a:ext cx="266400" cy="6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cxnSp>
      <p:sp>
        <p:nvSpPr>
          <p:cNvPr id="2925" name="Google Shape;2925;p118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Acc: 96.5%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6" name="Google Shape;2926;p118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Acc: 93%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7" name="Google Shape;2927;p118"/>
          <p:cNvSpPr/>
          <p:nvPr/>
        </p:nvSpPr>
        <p:spPr>
          <a:xfrm>
            <a:off x="5201250" y="3352150"/>
            <a:ext cx="985800" cy="10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8" name="Google Shape;2928;p118"/>
          <p:cNvSpPr txBox="1"/>
          <p:nvPr/>
        </p:nvSpPr>
        <p:spPr>
          <a:xfrm>
            <a:off x="49576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29" name="Google Shape;2929;p118"/>
          <p:cNvSpPr/>
          <p:nvPr/>
        </p:nvSpPr>
        <p:spPr>
          <a:xfrm>
            <a:off x="6572850" y="3504550"/>
            <a:ext cx="691500" cy="69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b="1" sz="7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0" name="Google Shape;2930;p118"/>
          <p:cNvSpPr txBox="1"/>
          <p:nvPr/>
        </p:nvSpPr>
        <p:spPr>
          <a:xfrm>
            <a:off x="6176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31" name="Google Shape;2931;p118"/>
          <p:cNvSpPr/>
          <p:nvPr/>
        </p:nvSpPr>
        <p:spPr>
          <a:xfrm>
            <a:off x="969400" y="2128825"/>
            <a:ext cx="5727600" cy="607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Activation: ReLu, Optimizer: Adamax, Loss: Binary crossentropy</a:t>
            </a:r>
            <a:endParaRPr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2" name="Google Shape;2932;p118"/>
          <p:cNvSpPr/>
          <p:nvPr/>
        </p:nvSpPr>
        <p:spPr>
          <a:xfrm>
            <a:off x="1056800" y="5460100"/>
            <a:ext cx="5727600" cy="6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The model was trained for 18 epochs &amp; saved.</a:t>
            </a:r>
            <a:endParaRPr sz="18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19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&amp; COMPARISON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20"/>
          <p:cNvSpPr txBox="1"/>
          <p:nvPr>
            <p:ph type="title"/>
          </p:nvPr>
        </p:nvSpPr>
        <p:spPr>
          <a:xfrm>
            <a:off x="2482400" y="427525"/>
            <a:ext cx="10542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PERFORMANCE</a:t>
            </a:r>
            <a:endParaRPr/>
          </a:p>
        </p:txBody>
      </p:sp>
      <p:cxnSp>
        <p:nvCxnSpPr>
          <p:cNvPr id="2943" name="Google Shape;2943;p120"/>
          <p:cNvCxnSpPr/>
          <p:nvPr/>
        </p:nvCxnSpPr>
        <p:spPr>
          <a:xfrm flipH="1">
            <a:off x="2408650" y="1939375"/>
            <a:ext cx="2100" cy="386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cxnSp>
      <p:sp>
        <p:nvSpPr>
          <p:cNvPr id="2944" name="Google Shape;2944;p120"/>
          <p:cNvSpPr/>
          <p:nvPr/>
        </p:nvSpPr>
        <p:spPr>
          <a:xfrm>
            <a:off x="9256282" y="5148775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5" name="Google Shape;2945;p120"/>
          <p:cNvCxnSpPr/>
          <p:nvPr/>
        </p:nvCxnSpPr>
        <p:spPr>
          <a:xfrm flipH="1">
            <a:off x="2404082" y="5798675"/>
            <a:ext cx="75684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cxnSp>
      <p:sp>
        <p:nvSpPr>
          <p:cNvPr id="2946" name="Google Shape;2946;p120"/>
          <p:cNvSpPr txBox="1"/>
          <p:nvPr>
            <p:ph idx="13" type="body"/>
          </p:nvPr>
        </p:nvSpPr>
        <p:spPr>
          <a:xfrm>
            <a:off x="8893057" y="5782975"/>
            <a:ext cx="121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400"/>
              <a:t>Glaucoma </a:t>
            </a:r>
            <a:br>
              <a:rPr lang="en" sz="1400"/>
            </a:br>
            <a:r>
              <a:rPr lang="en" sz="1400"/>
              <a:t>accuracy</a:t>
            </a:r>
            <a:endParaRPr sz="1400"/>
          </a:p>
        </p:txBody>
      </p:sp>
      <p:sp>
        <p:nvSpPr>
          <p:cNvPr id="2947" name="Google Shape;2947;p120"/>
          <p:cNvSpPr txBox="1"/>
          <p:nvPr>
            <p:ph idx="13" type="body"/>
          </p:nvPr>
        </p:nvSpPr>
        <p:spPr>
          <a:xfrm>
            <a:off x="1264100" y="1939375"/>
            <a:ext cx="121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400"/>
              <a:t>Normal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accuracy</a:t>
            </a:r>
            <a:endParaRPr sz="1400"/>
          </a:p>
        </p:txBody>
      </p:sp>
      <p:sp>
        <p:nvSpPr>
          <p:cNvPr id="2948" name="Google Shape;2948;p120"/>
          <p:cNvSpPr/>
          <p:nvPr/>
        </p:nvSpPr>
        <p:spPr>
          <a:xfrm>
            <a:off x="8796700" y="2004025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20"/>
          <p:cNvSpPr txBox="1"/>
          <p:nvPr>
            <p:ph idx="13" type="body"/>
          </p:nvPr>
        </p:nvSpPr>
        <p:spPr>
          <a:xfrm>
            <a:off x="9166885" y="4885000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Simple model</a:t>
            </a:r>
            <a:br>
              <a:rPr lang="en" sz="1500"/>
            </a:br>
            <a:r>
              <a:rPr lang="en" sz="1500"/>
              <a:t>N 3.7%</a:t>
            </a:r>
            <a:br>
              <a:rPr lang="en" sz="1500"/>
            </a:br>
            <a:r>
              <a:rPr lang="en" sz="1500"/>
              <a:t>G 94%</a:t>
            </a:r>
            <a:endParaRPr sz="1500"/>
          </a:p>
        </p:txBody>
      </p:sp>
      <p:sp>
        <p:nvSpPr>
          <p:cNvPr id="2950" name="Google Shape;2950;p120"/>
          <p:cNvSpPr txBox="1"/>
          <p:nvPr>
            <p:ph idx="13" type="body"/>
          </p:nvPr>
        </p:nvSpPr>
        <p:spPr>
          <a:xfrm>
            <a:off x="8832698" y="178697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InceptionV3</a:t>
            </a:r>
            <a:br>
              <a:rPr lang="en" sz="1500"/>
            </a:br>
            <a:r>
              <a:rPr lang="en" sz="1500"/>
              <a:t>N 96.7%</a:t>
            </a:r>
            <a:br>
              <a:rPr lang="en" sz="1500"/>
            </a:br>
            <a:r>
              <a:rPr lang="en" sz="1500"/>
              <a:t>G 90.1%</a:t>
            </a:r>
            <a:endParaRPr sz="1500"/>
          </a:p>
        </p:txBody>
      </p:sp>
      <p:sp>
        <p:nvSpPr>
          <p:cNvPr id="2951" name="Google Shape;2951;p120"/>
          <p:cNvSpPr txBox="1"/>
          <p:nvPr>
            <p:ph idx="13" type="body"/>
          </p:nvPr>
        </p:nvSpPr>
        <p:spPr>
          <a:xfrm>
            <a:off x="7590703" y="24096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ResNet</a:t>
            </a:r>
            <a:br>
              <a:rPr lang="en" sz="1500"/>
            </a:br>
            <a:r>
              <a:rPr lang="en" sz="1500"/>
              <a:t>N 97.7%</a:t>
            </a:r>
            <a:br>
              <a:rPr lang="en" sz="1500"/>
            </a:br>
            <a:r>
              <a:rPr lang="en" sz="1500"/>
              <a:t>G 87.1%</a:t>
            </a:r>
            <a:endParaRPr sz="1500"/>
          </a:p>
        </p:txBody>
      </p:sp>
      <p:sp>
        <p:nvSpPr>
          <p:cNvPr id="2952" name="Google Shape;2952;p120"/>
          <p:cNvSpPr/>
          <p:nvPr/>
        </p:nvSpPr>
        <p:spPr>
          <a:xfrm>
            <a:off x="8415700" y="1927825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20"/>
          <p:cNvSpPr txBox="1"/>
          <p:nvPr>
            <p:ph idx="13" type="body"/>
          </p:nvPr>
        </p:nvSpPr>
        <p:spPr>
          <a:xfrm>
            <a:off x="5950502" y="23334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VGG16</a:t>
            </a:r>
            <a:br>
              <a:rPr lang="en" sz="1500"/>
            </a:br>
            <a:r>
              <a:rPr lang="en" sz="1500"/>
              <a:t>N 98.7%</a:t>
            </a:r>
            <a:br>
              <a:rPr lang="en" sz="1500"/>
            </a:br>
            <a:r>
              <a:rPr lang="en" sz="1500"/>
              <a:t>G 62.3%</a:t>
            </a:r>
            <a:endParaRPr sz="1500"/>
          </a:p>
        </p:txBody>
      </p:sp>
      <p:sp>
        <p:nvSpPr>
          <p:cNvPr id="2954" name="Google Shape;2954;p120"/>
          <p:cNvSpPr/>
          <p:nvPr/>
        </p:nvSpPr>
        <p:spPr>
          <a:xfrm>
            <a:off x="6505800" y="1861325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20"/>
          <p:cNvSpPr txBox="1"/>
          <p:nvPr>
            <p:ph idx="13" type="body"/>
          </p:nvPr>
        </p:nvSpPr>
        <p:spPr>
          <a:xfrm>
            <a:off x="3099650" y="24193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VGG19</a:t>
            </a:r>
            <a:br>
              <a:rPr lang="en" sz="1500"/>
            </a:br>
            <a:r>
              <a:rPr lang="en" sz="1500"/>
              <a:t>N 97.3%</a:t>
            </a:r>
            <a:br>
              <a:rPr lang="en" sz="1500"/>
            </a:br>
            <a:r>
              <a:rPr lang="en" sz="1500"/>
              <a:t>G 22.8%</a:t>
            </a:r>
            <a:endParaRPr sz="1500"/>
          </a:p>
        </p:txBody>
      </p:sp>
      <p:sp>
        <p:nvSpPr>
          <p:cNvPr id="2956" name="Google Shape;2956;p120"/>
          <p:cNvSpPr/>
          <p:nvPr/>
        </p:nvSpPr>
        <p:spPr>
          <a:xfrm>
            <a:off x="3745075" y="1927825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20"/>
          <p:cNvSpPr txBox="1"/>
          <p:nvPr>
            <p:ph idx="13" type="body"/>
          </p:nvPr>
        </p:nvSpPr>
        <p:spPr>
          <a:xfrm>
            <a:off x="4888280" y="2343300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Xception</a:t>
            </a:r>
            <a:br>
              <a:rPr lang="en" sz="1500"/>
            </a:br>
            <a:r>
              <a:rPr lang="en" sz="1500"/>
              <a:t>N 98%</a:t>
            </a:r>
            <a:br>
              <a:rPr lang="en" sz="1500"/>
            </a:br>
            <a:r>
              <a:rPr lang="en" sz="1500"/>
              <a:t>G 52.5%</a:t>
            </a:r>
            <a:endParaRPr sz="1500"/>
          </a:p>
        </p:txBody>
      </p:sp>
      <p:sp>
        <p:nvSpPr>
          <p:cNvPr id="2958" name="Google Shape;2958;p120"/>
          <p:cNvSpPr/>
          <p:nvPr/>
        </p:nvSpPr>
        <p:spPr>
          <a:xfrm>
            <a:off x="5685900" y="1851800"/>
            <a:ext cx="493200" cy="481800"/>
          </a:xfrm>
          <a:prstGeom prst="mathMultiply">
            <a:avLst>
              <a:gd fmla="val 13335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20"/>
          <p:cNvSpPr/>
          <p:nvPr/>
        </p:nvSpPr>
        <p:spPr>
          <a:xfrm>
            <a:off x="7955425" y="1340975"/>
            <a:ext cx="2521200" cy="2005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125" y="1376525"/>
            <a:ext cx="8800350" cy="47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121"/>
          <p:cNvSpPr txBox="1"/>
          <p:nvPr>
            <p:ph type="title"/>
          </p:nvPr>
        </p:nvSpPr>
        <p:spPr>
          <a:xfrm>
            <a:off x="2177600" y="427525"/>
            <a:ext cx="10542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V3 ARCHITECTURE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22"/>
          <p:cNvSpPr txBox="1"/>
          <p:nvPr>
            <p:ph type="title"/>
          </p:nvPr>
        </p:nvSpPr>
        <p:spPr>
          <a:xfrm>
            <a:off x="2558600" y="275125"/>
            <a:ext cx="745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</a:t>
            </a:r>
            <a:r>
              <a:rPr lang="en"/>
              <a:t> ARCHITECTURE</a:t>
            </a:r>
            <a:endParaRPr/>
          </a:p>
        </p:txBody>
      </p:sp>
      <p:pic>
        <p:nvPicPr>
          <p:cNvPr id="2971" name="Google Shape;29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00" y="1191025"/>
            <a:ext cx="7686085" cy="53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123"/>
          <p:cNvSpPr txBox="1"/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rotWithShape="0" algn="bl" dir="10500000" dist="47625">
              <a:schemeClr val="accent1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24"/>
          <p:cNvSpPr txBox="1"/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82" name="Google Shape;2982;p124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</a:t>
            </a: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EEEEEE"/>
      </a:lt2>
      <a:accent1>
        <a:srgbClr val="61C361"/>
      </a:accent1>
      <a:accent2>
        <a:srgbClr val="15D5FA"/>
      </a:accent2>
      <a:accent3>
        <a:srgbClr val="001B65"/>
      </a:accent3>
      <a:accent4>
        <a:srgbClr val="262626"/>
      </a:accent4>
      <a:accent5>
        <a:srgbClr val="00FFFF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